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70" r:id="rId2"/>
    <p:sldMasterId id="2147483672" r:id="rId3"/>
  </p:sldMasterIdLst>
  <p:notesMasterIdLst>
    <p:notesMasterId r:id="rId39"/>
  </p:notesMasterIdLst>
  <p:sldIdLst>
    <p:sldId id="258" r:id="rId4"/>
    <p:sldId id="307" r:id="rId5"/>
    <p:sldId id="308" r:id="rId6"/>
    <p:sldId id="309" r:id="rId7"/>
    <p:sldId id="310" r:id="rId8"/>
    <p:sldId id="311" r:id="rId9"/>
    <p:sldId id="312" r:id="rId10"/>
    <p:sldId id="313" r:id="rId11"/>
    <p:sldId id="315" r:id="rId12"/>
    <p:sldId id="316" r:id="rId13"/>
    <p:sldId id="317" r:id="rId14"/>
    <p:sldId id="318" r:id="rId15"/>
    <p:sldId id="319" r:id="rId16"/>
    <p:sldId id="314" r:id="rId17"/>
    <p:sldId id="320" r:id="rId18"/>
    <p:sldId id="321" r:id="rId19"/>
    <p:sldId id="274" r:id="rId20"/>
    <p:sldId id="263" r:id="rId21"/>
    <p:sldId id="271" r:id="rId22"/>
    <p:sldId id="323" r:id="rId23"/>
    <p:sldId id="325" r:id="rId24"/>
    <p:sldId id="327" r:id="rId25"/>
    <p:sldId id="330" r:id="rId26"/>
    <p:sldId id="329" r:id="rId27"/>
    <p:sldId id="333" r:id="rId28"/>
    <p:sldId id="336" r:id="rId29"/>
    <p:sldId id="335" r:id="rId30"/>
    <p:sldId id="338" r:id="rId31"/>
    <p:sldId id="340" r:id="rId32"/>
    <p:sldId id="342" r:id="rId33"/>
    <p:sldId id="344" r:id="rId34"/>
    <p:sldId id="346" r:id="rId35"/>
    <p:sldId id="348" r:id="rId36"/>
    <p:sldId id="349" r:id="rId37"/>
    <p:sldId id="350" r:id="rId38"/>
  </p:sldIdLst>
  <p:sldSz cx="9144000" cy="6858000" type="screen4x3"/>
  <p:notesSz cx="6858000" cy="9144000"/>
  <p:defaultTextStyle>
    <a:defPPr>
      <a:defRPr lang="ru-RU"/>
    </a:defPPr>
    <a:lvl1pPr algn="l" rtl="0" fontAlgn="base">
      <a:spcBef>
        <a:spcPct val="0"/>
      </a:spcBef>
      <a:spcAft>
        <a:spcPct val="0"/>
      </a:spcAft>
      <a:defRPr kern="1200" baseline="-25000">
        <a:solidFill>
          <a:schemeClr val="tx1"/>
        </a:solidFill>
        <a:latin typeface="Arial" charset="0"/>
        <a:ea typeface="+mn-ea"/>
        <a:cs typeface="+mn-cs"/>
      </a:defRPr>
    </a:lvl1pPr>
    <a:lvl2pPr marL="457200" algn="l" rtl="0" fontAlgn="base">
      <a:spcBef>
        <a:spcPct val="0"/>
      </a:spcBef>
      <a:spcAft>
        <a:spcPct val="0"/>
      </a:spcAft>
      <a:defRPr kern="1200" baseline="-25000">
        <a:solidFill>
          <a:schemeClr val="tx1"/>
        </a:solidFill>
        <a:latin typeface="Arial" charset="0"/>
        <a:ea typeface="+mn-ea"/>
        <a:cs typeface="+mn-cs"/>
      </a:defRPr>
    </a:lvl2pPr>
    <a:lvl3pPr marL="914400" algn="l" rtl="0" fontAlgn="base">
      <a:spcBef>
        <a:spcPct val="0"/>
      </a:spcBef>
      <a:spcAft>
        <a:spcPct val="0"/>
      </a:spcAft>
      <a:defRPr kern="1200" baseline="-25000">
        <a:solidFill>
          <a:schemeClr val="tx1"/>
        </a:solidFill>
        <a:latin typeface="Arial" charset="0"/>
        <a:ea typeface="+mn-ea"/>
        <a:cs typeface="+mn-cs"/>
      </a:defRPr>
    </a:lvl3pPr>
    <a:lvl4pPr marL="1371600" algn="l" rtl="0" fontAlgn="base">
      <a:spcBef>
        <a:spcPct val="0"/>
      </a:spcBef>
      <a:spcAft>
        <a:spcPct val="0"/>
      </a:spcAft>
      <a:defRPr kern="1200" baseline="-25000">
        <a:solidFill>
          <a:schemeClr val="tx1"/>
        </a:solidFill>
        <a:latin typeface="Arial" charset="0"/>
        <a:ea typeface="+mn-ea"/>
        <a:cs typeface="+mn-cs"/>
      </a:defRPr>
    </a:lvl4pPr>
    <a:lvl5pPr marL="1828800" algn="l" rtl="0" fontAlgn="base">
      <a:spcBef>
        <a:spcPct val="0"/>
      </a:spcBef>
      <a:spcAft>
        <a:spcPct val="0"/>
      </a:spcAft>
      <a:defRPr kern="1200" baseline="-25000">
        <a:solidFill>
          <a:schemeClr val="tx1"/>
        </a:solidFill>
        <a:latin typeface="Arial" charset="0"/>
        <a:ea typeface="+mn-ea"/>
        <a:cs typeface="+mn-cs"/>
      </a:defRPr>
    </a:lvl5pPr>
    <a:lvl6pPr marL="2286000" algn="l" defTabSz="914400" rtl="0" eaLnBrk="1" latinLnBrk="0" hangingPunct="1">
      <a:defRPr kern="1200" baseline="-25000">
        <a:solidFill>
          <a:schemeClr val="tx1"/>
        </a:solidFill>
        <a:latin typeface="Arial" charset="0"/>
        <a:ea typeface="+mn-ea"/>
        <a:cs typeface="+mn-cs"/>
      </a:defRPr>
    </a:lvl6pPr>
    <a:lvl7pPr marL="2743200" algn="l" defTabSz="914400" rtl="0" eaLnBrk="1" latinLnBrk="0" hangingPunct="1">
      <a:defRPr kern="1200" baseline="-25000">
        <a:solidFill>
          <a:schemeClr val="tx1"/>
        </a:solidFill>
        <a:latin typeface="Arial" charset="0"/>
        <a:ea typeface="+mn-ea"/>
        <a:cs typeface="+mn-cs"/>
      </a:defRPr>
    </a:lvl7pPr>
    <a:lvl8pPr marL="3200400" algn="l" defTabSz="914400" rtl="0" eaLnBrk="1" latinLnBrk="0" hangingPunct="1">
      <a:defRPr kern="1200" baseline="-25000">
        <a:solidFill>
          <a:schemeClr val="tx1"/>
        </a:solidFill>
        <a:latin typeface="Arial" charset="0"/>
        <a:ea typeface="+mn-ea"/>
        <a:cs typeface="+mn-cs"/>
      </a:defRPr>
    </a:lvl8pPr>
    <a:lvl9pPr marL="3657600" algn="l" defTabSz="914400" rtl="0" eaLnBrk="1" latinLnBrk="0" hangingPunct="1">
      <a:defRPr kern="1200" baseline="-250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p:scale>
          <a:sx n="70" d="100"/>
          <a:sy n="70" d="100"/>
        </p:scale>
        <p:origin x="-1386" y="-4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baseline="0">
                <a:latin typeface="+mn-lt"/>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baseline="0" smtClean="0">
                <a:latin typeface="+mn-lt"/>
              </a:defRPr>
            </a:lvl1pPr>
          </a:lstStyle>
          <a:p>
            <a:pPr>
              <a:defRPr/>
            </a:pPr>
            <a:fld id="{74BE8611-B5B7-4249-8E3B-A324B45FF27A}" type="datetimeFigureOut">
              <a:rPr lang="ru-RU"/>
              <a:pPr>
                <a:defRPr/>
              </a:pPr>
              <a:t>14.05.2016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baseline="0">
                <a:latin typeface="+mn-lt"/>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baseline="0" smtClean="0">
                <a:latin typeface="+mn-lt"/>
              </a:defRPr>
            </a:lvl1pPr>
          </a:lstStyle>
          <a:p>
            <a:pPr>
              <a:defRPr/>
            </a:pPr>
            <a:fld id="{D3799E2E-AEC3-4EF5-A175-4B5CE4FD8D8B}" type="slidenum">
              <a:rPr lang="ru-RU"/>
              <a:pPr>
                <a:defRPr/>
              </a:pPr>
              <a:t>‹#›</a:t>
            </a:fld>
            <a:endParaRPr lang="ru-RU"/>
          </a:p>
        </p:txBody>
      </p:sp>
    </p:spTree>
    <p:extLst>
      <p:ext uri="{BB962C8B-B14F-4D97-AF65-F5344CB8AC3E}">
        <p14:creationId xmlns="" xmlns:p14="http://schemas.microsoft.com/office/powerpoint/2010/main" val="194948174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lgn="ctr" fontAlgn="auto">
              <a:spcBef>
                <a:spcPts val="0"/>
              </a:spcBef>
              <a:spcAft>
                <a:spcPts val="0"/>
              </a:spcAft>
              <a:defRPr baseline="0">
                <a:solidFill>
                  <a:srgbClr val="000000"/>
                </a:solidFill>
                <a:latin typeface="Arial" charset="0"/>
                <a:cs typeface="+mn-cs"/>
              </a:defRPr>
            </a:lvl1pPr>
          </a:lstStyle>
          <a:p>
            <a:pPr>
              <a:defRPr/>
            </a:pPr>
            <a:endParaRPr lang="en-US"/>
          </a:p>
        </p:txBody>
      </p:sp>
      <p:sp>
        <p:nvSpPr>
          <p:cNvPr id="4" name="Rectangle 6"/>
          <p:cNvSpPr>
            <a:spLocks noGrp="1" noChangeArrowheads="1"/>
          </p:cNvSpPr>
          <p:nvPr>
            <p:ph type="sldNum" sz="quarter" idx="11"/>
          </p:nvPr>
        </p:nvSpPr>
        <p:spPr/>
        <p:txBody>
          <a:bodyPr/>
          <a:lstStyle>
            <a:lvl1pPr>
              <a:defRPr/>
            </a:lvl1pPr>
          </a:lstStyle>
          <a:p>
            <a:pPr>
              <a:defRPr/>
            </a:pPr>
            <a:fld id="{D3A7F706-5FAE-4E66-BD6B-91162D7DB76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lgn="ctr" fontAlgn="auto">
              <a:spcBef>
                <a:spcPts val="0"/>
              </a:spcBef>
              <a:spcAft>
                <a:spcPts val="0"/>
              </a:spcAft>
              <a:defRPr baseline="0">
                <a:solidFill>
                  <a:srgbClr val="000000"/>
                </a:solidFill>
                <a:latin typeface="Arial" charset="0"/>
                <a:cs typeface="+mn-cs"/>
              </a:defRPr>
            </a:lvl1pPr>
          </a:lstStyle>
          <a:p>
            <a:pPr>
              <a:defRPr/>
            </a:pPr>
            <a:endParaRPr lang="en-US"/>
          </a:p>
        </p:txBody>
      </p:sp>
      <p:sp>
        <p:nvSpPr>
          <p:cNvPr id="4" name="Rectangle 6"/>
          <p:cNvSpPr>
            <a:spLocks noGrp="1" noChangeArrowheads="1"/>
          </p:cNvSpPr>
          <p:nvPr>
            <p:ph type="sldNum" sz="quarter" idx="11"/>
          </p:nvPr>
        </p:nvSpPr>
        <p:spPr/>
        <p:txBody>
          <a:bodyPr/>
          <a:lstStyle>
            <a:lvl1pPr>
              <a:defRPr/>
            </a:lvl1pPr>
          </a:lstStyle>
          <a:p>
            <a:pPr>
              <a:defRPr/>
            </a:pPr>
            <a:fld id="{1D39ACEB-A5B1-4100-A431-3B393E6626B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lgn="ctr" fontAlgn="auto">
              <a:spcBef>
                <a:spcPts val="0"/>
              </a:spcBef>
              <a:spcAft>
                <a:spcPts val="0"/>
              </a:spcAft>
              <a:defRPr baseline="0">
                <a:solidFill>
                  <a:srgbClr val="000000"/>
                </a:solidFill>
                <a:latin typeface="Arial" charset="0"/>
                <a:cs typeface="+mn-cs"/>
              </a:defRPr>
            </a:lvl1pPr>
          </a:lstStyle>
          <a:p>
            <a:pPr>
              <a:defRPr/>
            </a:pPr>
            <a:endParaRPr lang="en-US"/>
          </a:p>
        </p:txBody>
      </p:sp>
      <p:sp>
        <p:nvSpPr>
          <p:cNvPr id="4" name="Rectangle 6"/>
          <p:cNvSpPr>
            <a:spLocks noGrp="1" noChangeArrowheads="1"/>
          </p:cNvSpPr>
          <p:nvPr>
            <p:ph type="sldNum" sz="quarter" idx="11"/>
          </p:nvPr>
        </p:nvSpPr>
        <p:spPr/>
        <p:txBody>
          <a:bodyPr/>
          <a:lstStyle>
            <a:lvl1pPr>
              <a:defRPr/>
            </a:lvl1pPr>
          </a:lstStyle>
          <a:p>
            <a:pPr>
              <a:defRPr/>
            </a:pPr>
            <a:fld id="{E747CC0B-4BE3-4764-B0CB-E494C4FFC2B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6356350"/>
            <a:ext cx="2133600" cy="365125"/>
          </a:xfrm>
          <a:prstGeom prst="rect">
            <a:avLst/>
          </a:prstGeom>
        </p:spPr>
        <p:txBody>
          <a:bodyPr/>
          <a:lstStyle/>
          <a:p>
            <a:fld id="{418E01AF-BF51-4B43-8EEA-BFB0CE3FE524}" type="datetimeFigureOut">
              <a:rPr lang="ru-RU" smtClean="0"/>
              <a:pPr/>
              <a:t>14.05.2016</a:t>
            </a:fld>
            <a:endParaRPr lang="ru-RU"/>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p>
            <a:endParaRPr lang="ru-RU"/>
          </a:p>
        </p:txBody>
      </p:sp>
      <p:sp>
        <p:nvSpPr>
          <p:cNvPr id="6" name="Номер слайда 5"/>
          <p:cNvSpPr>
            <a:spLocks noGrp="1"/>
          </p:cNvSpPr>
          <p:nvPr>
            <p:ph type="sldNum" sz="quarter" idx="12"/>
          </p:nvPr>
        </p:nvSpPr>
        <p:spPr/>
        <p:txBody>
          <a:bodyPr/>
          <a:lstStyle/>
          <a:p>
            <a:fld id="{AF378983-EF05-4A20-828F-1510402C335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8" name="Rectangle 34"/>
          <p:cNvSpPr>
            <a:spLocks noChangeArrowheads="1"/>
          </p:cNvSpPr>
          <p:nvPr/>
        </p:nvSpPr>
        <p:spPr bwMode="auto">
          <a:xfrm>
            <a:off x="0" y="0"/>
            <a:ext cx="9144000" cy="762000"/>
          </a:xfrm>
          <a:prstGeom prst="rect">
            <a:avLst/>
          </a:prstGeom>
          <a:gradFill rotWithShape="1">
            <a:gsLst>
              <a:gs pos="0">
                <a:srgbClr val="1B4E7A"/>
              </a:gs>
              <a:gs pos="100000">
                <a:srgbClr val="487195">
                  <a:alpha val="60001"/>
                </a:srgbClr>
              </a:gs>
            </a:gsLst>
            <a:lin ang="0" scaled="1"/>
          </a:gra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27" name="Rectangle 3"/>
          <p:cNvSpPr>
            <a:spLocks noGrp="1" noChangeArrowheads="1"/>
          </p:cNvSpPr>
          <p:nvPr>
            <p:ph type="body" idx="1"/>
          </p:nvPr>
        </p:nvSpPr>
        <p:spPr bwMode="auto">
          <a:xfrm>
            <a:off x="228600" y="1371600"/>
            <a:ext cx="8686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6829425" y="64865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b="0" baseline="0">
                <a:solidFill>
                  <a:srgbClr val="000000"/>
                </a:solidFill>
                <a:latin typeface="Arial" charset="0"/>
                <a:cs typeface="+mn-cs"/>
              </a:defRPr>
            </a:lvl1pPr>
          </a:lstStyle>
          <a:p>
            <a:pPr>
              <a:defRPr/>
            </a:pPr>
            <a:fld id="{CBB37DCF-4310-49F6-BED2-97AC7124F6D9}" type="slidenum">
              <a:rPr lang="en-US"/>
              <a:pPr>
                <a:defRPr/>
              </a:pPr>
              <a:t>‹#›</a:t>
            </a:fld>
            <a:endParaRPr lang="en-US"/>
          </a:p>
        </p:txBody>
      </p:sp>
      <p:sp>
        <p:nvSpPr>
          <p:cNvPr id="1040" name="Rectangle 20"/>
          <p:cNvSpPr>
            <a:spLocks noChangeArrowheads="1"/>
          </p:cNvSpPr>
          <p:nvPr/>
        </p:nvSpPr>
        <p:spPr bwMode="auto">
          <a:xfrm>
            <a:off x="228600" y="76200"/>
            <a:ext cx="8458200" cy="558800"/>
          </a:xfrm>
          <a:prstGeom prst="rect">
            <a:avLst/>
          </a:prstGeom>
          <a:noFill/>
          <a:ln w="9525">
            <a:noFill/>
            <a:miter lim="800000"/>
            <a:headEnd/>
            <a:tailEnd/>
          </a:ln>
        </p:spPr>
        <p:txBody>
          <a:bodyPr anchor="ctr"/>
          <a:lstStyle/>
          <a:p>
            <a:pPr algn="ctr" fontAlgn="auto">
              <a:spcBef>
                <a:spcPts val="0"/>
              </a:spcBef>
              <a:spcAft>
                <a:spcPts val="0"/>
              </a:spcAft>
              <a:defRPr/>
            </a:pPr>
            <a:endParaRPr lang="en-GB" sz="4400" baseline="0">
              <a:solidFill>
                <a:srgbClr val="000000"/>
              </a:solidFill>
              <a:latin typeface="+mn-lt"/>
            </a:endParaRPr>
          </a:p>
        </p:txBody>
      </p:sp>
      <p:sp>
        <p:nvSpPr>
          <p:cNvPr id="1390608" name="Line 16"/>
          <p:cNvSpPr>
            <a:spLocks noChangeShapeType="1"/>
          </p:cNvSpPr>
          <p:nvPr/>
        </p:nvSpPr>
        <p:spPr bwMode="auto">
          <a:xfrm>
            <a:off x="1981200" y="6477000"/>
            <a:ext cx="6934200" cy="0"/>
          </a:xfrm>
          <a:prstGeom prst="line">
            <a:avLst/>
          </a:prstGeom>
          <a:noFill/>
          <a:ln w="25400">
            <a:solidFill>
              <a:srgbClr val="5F5F5F"/>
            </a:solidFill>
            <a:round/>
            <a:headEnd/>
            <a:tailEnd/>
          </a:ln>
          <a:effectLst/>
        </p:spPr>
        <p:txBody>
          <a:bodyPr/>
          <a:lstStyle/>
          <a:p>
            <a:pPr fontAlgn="auto">
              <a:spcBef>
                <a:spcPts val="0"/>
              </a:spcBef>
              <a:spcAft>
                <a:spcPts val="0"/>
              </a:spcAft>
              <a:defRPr/>
            </a:pPr>
            <a:endParaRPr lang="ru-RU" baseline="0">
              <a:solidFill>
                <a:srgbClr val="000000"/>
              </a:solidFill>
              <a:latin typeface="Verdana" pitchFamily="34" charset="0"/>
              <a:cs typeface="Arial" pitchFamily="34" charset="0"/>
            </a:endParaRPr>
          </a:p>
        </p:txBody>
      </p:sp>
      <p:sp>
        <p:nvSpPr>
          <p:cNvPr id="1049" name="Rectangle 25"/>
          <p:cNvSpPr>
            <a:spLocks noChangeArrowheads="1"/>
          </p:cNvSpPr>
          <p:nvPr/>
        </p:nvSpPr>
        <p:spPr bwMode="auto">
          <a:xfrm>
            <a:off x="-990600" y="685800"/>
            <a:ext cx="762000" cy="533400"/>
          </a:xfrm>
          <a:prstGeom prst="rect">
            <a:avLst/>
          </a:prstGeom>
          <a:solidFill>
            <a:srgbClr val="FEC41A"/>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0" name="Rectangle 26"/>
          <p:cNvSpPr>
            <a:spLocks noChangeArrowheads="1"/>
          </p:cNvSpPr>
          <p:nvPr/>
        </p:nvSpPr>
        <p:spPr bwMode="auto">
          <a:xfrm>
            <a:off x="-990600" y="1905000"/>
            <a:ext cx="762000" cy="533400"/>
          </a:xfrm>
          <a:prstGeom prst="rect">
            <a:avLst/>
          </a:prstGeom>
          <a:solidFill>
            <a:srgbClr val="005E8B"/>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1" name="Rectangle 27"/>
          <p:cNvSpPr>
            <a:spLocks noChangeArrowheads="1"/>
          </p:cNvSpPr>
          <p:nvPr/>
        </p:nvSpPr>
        <p:spPr bwMode="auto">
          <a:xfrm>
            <a:off x="-990600" y="2514600"/>
            <a:ext cx="762000" cy="533400"/>
          </a:xfrm>
          <a:prstGeom prst="rect">
            <a:avLst/>
          </a:prstGeom>
          <a:solidFill>
            <a:srgbClr val="487195"/>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2" name="Rectangle 28"/>
          <p:cNvSpPr>
            <a:spLocks noChangeArrowheads="1"/>
          </p:cNvSpPr>
          <p:nvPr/>
        </p:nvSpPr>
        <p:spPr bwMode="auto">
          <a:xfrm>
            <a:off x="-990600" y="1295400"/>
            <a:ext cx="762000" cy="533400"/>
          </a:xfrm>
          <a:prstGeom prst="rect">
            <a:avLst/>
          </a:prstGeom>
          <a:solidFill>
            <a:srgbClr val="1B4E7A"/>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3" name="Rectangle 29"/>
          <p:cNvSpPr>
            <a:spLocks noChangeArrowheads="1"/>
          </p:cNvSpPr>
          <p:nvPr/>
        </p:nvSpPr>
        <p:spPr bwMode="auto">
          <a:xfrm>
            <a:off x="-990600" y="4419600"/>
            <a:ext cx="762000" cy="533400"/>
          </a:xfrm>
          <a:prstGeom prst="rect">
            <a:avLst/>
          </a:prstGeom>
          <a:solidFill>
            <a:srgbClr val="D1D1CE"/>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4" name="Rectangle 30"/>
          <p:cNvSpPr>
            <a:spLocks noChangeArrowheads="1"/>
          </p:cNvSpPr>
          <p:nvPr/>
        </p:nvSpPr>
        <p:spPr bwMode="auto">
          <a:xfrm>
            <a:off x="-990600" y="3162300"/>
            <a:ext cx="762000" cy="533400"/>
          </a:xfrm>
          <a:prstGeom prst="rect">
            <a:avLst/>
          </a:prstGeom>
          <a:solidFill>
            <a:schemeClr val="tx1"/>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5" name="Rectangle 31"/>
          <p:cNvSpPr>
            <a:spLocks noChangeArrowheads="1"/>
          </p:cNvSpPr>
          <p:nvPr/>
        </p:nvSpPr>
        <p:spPr bwMode="auto">
          <a:xfrm>
            <a:off x="-990600" y="3810000"/>
            <a:ext cx="762000" cy="533400"/>
          </a:xfrm>
          <a:prstGeom prst="rect">
            <a:avLst/>
          </a:prstGeom>
          <a:solidFill>
            <a:srgbClr val="5F5F5F"/>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6" name="Rectangle 32"/>
          <p:cNvSpPr>
            <a:spLocks noChangeArrowheads="1"/>
          </p:cNvSpPr>
          <p:nvPr/>
        </p:nvSpPr>
        <p:spPr bwMode="auto">
          <a:xfrm>
            <a:off x="-990600" y="5029200"/>
            <a:ext cx="762000" cy="533400"/>
          </a:xfrm>
          <a:prstGeom prst="rect">
            <a:avLst/>
          </a:prstGeom>
          <a:solidFill>
            <a:srgbClr val="993366"/>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7" name="Rectangle 33"/>
          <p:cNvSpPr>
            <a:spLocks noChangeArrowheads="1"/>
          </p:cNvSpPr>
          <p:nvPr/>
        </p:nvSpPr>
        <p:spPr bwMode="auto">
          <a:xfrm>
            <a:off x="-990600" y="5715000"/>
            <a:ext cx="762000" cy="533400"/>
          </a:xfrm>
          <a:prstGeom prst="rect">
            <a:avLst/>
          </a:prstGeom>
          <a:solidFill>
            <a:srgbClr val="A6CAF0"/>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62" name="Rectangle 38"/>
          <p:cNvSpPr>
            <a:spLocks noChangeArrowheads="1"/>
          </p:cNvSpPr>
          <p:nvPr/>
        </p:nvSpPr>
        <p:spPr bwMode="auto">
          <a:xfrm>
            <a:off x="-990600" y="6324600"/>
            <a:ext cx="762000" cy="533400"/>
          </a:xfrm>
          <a:prstGeom prst="rect">
            <a:avLst/>
          </a:prstGeom>
          <a:solidFill>
            <a:srgbClr val="D4E5F8"/>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7" name="Rectangle 16"/>
          <p:cNvSpPr/>
          <p:nvPr/>
        </p:nvSpPr>
        <p:spPr>
          <a:xfrm>
            <a:off x="0" y="0"/>
            <a:ext cx="9372600" cy="176213"/>
          </a:xfrm>
          <a:prstGeom prst="rect">
            <a:avLst/>
          </a:prstGeom>
        </p:spPr>
        <p:txBody>
          <a:bodyPr>
            <a:spAutoFit/>
          </a:bodyPr>
          <a:lstStyle/>
          <a:p>
            <a:pPr fontAlgn="auto">
              <a:spcBef>
                <a:spcPts val="0"/>
              </a:spcBef>
              <a:spcAft>
                <a:spcPts val="0"/>
              </a:spcAft>
              <a:defRPr/>
            </a:pPr>
            <a:r>
              <a:rPr lang="en-US" sz="550" baseline="0" dirty="0">
                <a:solidFill>
                  <a:srgbClr val="000000"/>
                </a:solidFill>
                <a:latin typeface="+mn-lt"/>
                <a:cs typeface="Arial" pitchFamily="34" charset="0"/>
              </a:rPr>
              <a:t>"NOT FOR RELEASE, PUBLICATION OR DISTRIBUTION IN AUSTRALIA, CANADA, THE HONG KONG SPECIAL ADMINISTRATIVE REGION OF THE PEOPLE’S REPUBLIC OF CHINA, JAPAN, SOUTH AFRICA, THE RUSSIAN FEDERATION OR THE UNITED STATES." </a:t>
            </a:r>
          </a:p>
        </p:txBody>
      </p:sp>
    </p:spTree>
  </p:cSld>
  <p:clrMap bg1="lt1" tx1="dk1" bg2="lt2" tx2="dk2" accent1="accent1" accent2="accent2" accent3="accent3" accent4="accent4" accent5="accent5" accent6="accent6" hlink="hlink" folHlink="folHlink"/>
  <p:sldLayoutIdLst>
    <p:sldLayoutId id="2147483685" r:id="rId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900">
          <a:solidFill>
            <a:srgbClr val="808080"/>
          </a:solidFill>
          <a:latin typeface="+mn-lt"/>
          <a:ea typeface="+mn-ea"/>
          <a:cs typeface="+mn-cs"/>
        </a:defRPr>
      </a:lvl1pPr>
      <a:lvl2pPr marL="742950" indent="-285750" algn="l" rtl="0" eaLnBrk="0" fontAlgn="base" hangingPunct="0">
        <a:spcBef>
          <a:spcPct val="20000"/>
        </a:spcBef>
        <a:spcAft>
          <a:spcPct val="0"/>
        </a:spcAft>
        <a:buChar char="–"/>
        <a:defRPr sz="900">
          <a:solidFill>
            <a:srgbClr val="808080"/>
          </a:solidFill>
          <a:latin typeface="+mn-lt"/>
        </a:defRPr>
      </a:lvl2pPr>
      <a:lvl3pPr marL="1143000" indent="-228600" algn="l" rtl="0" eaLnBrk="0" fontAlgn="base" hangingPunct="0">
        <a:spcBef>
          <a:spcPct val="20000"/>
        </a:spcBef>
        <a:spcAft>
          <a:spcPct val="0"/>
        </a:spcAft>
        <a:buChar char="•"/>
        <a:defRPr sz="900">
          <a:solidFill>
            <a:srgbClr val="808080"/>
          </a:solidFill>
          <a:latin typeface="+mn-lt"/>
        </a:defRPr>
      </a:lvl3pPr>
      <a:lvl4pPr marL="1600200" indent="-228600" algn="l" rtl="0" eaLnBrk="0" fontAlgn="base" hangingPunct="0">
        <a:spcBef>
          <a:spcPct val="20000"/>
        </a:spcBef>
        <a:spcAft>
          <a:spcPct val="0"/>
        </a:spcAft>
        <a:buChar char="–"/>
        <a:defRPr sz="900">
          <a:solidFill>
            <a:srgbClr val="808080"/>
          </a:solidFill>
          <a:latin typeface="+mn-lt"/>
        </a:defRPr>
      </a:lvl4pPr>
      <a:lvl5pPr marL="2057400" indent="-228600" algn="l" rtl="0" eaLnBrk="0" fontAlgn="base" hangingPunct="0">
        <a:spcBef>
          <a:spcPct val="20000"/>
        </a:spcBef>
        <a:spcAft>
          <a:spcPct val="0"/>
        </a:spcAft>
        <a:buChar char="»"/>
        <a:defRPr sz="900">
          <a:solidFill>
            <a:srgbClr val="808080"/>
          </a:solidFill>
          <a:latin typeface="+mn-lt"/>
        </a:defRPr>
      </a:lvl5pPr>
      <a:lvl6pPr marL="2514600" indent="-228600" algn="l" rtl="0" fontAlgn="base">
        <a:spcBef>
          <a:spcPct val="20000"/>
        </a:spcBef>
        <a:spcAft>
          <a:spcPct val="0"/>
        </a:spcAft>
        <a:buChar char="»"/>
        <a:defRPr sz="900">
          <a:solidFill>
            <a:srgbClr val="808080"/>
          </a:solidFill>
          <a:latin typeface="+mn-lt"/>
        </a:defRPr>
      </a:lvl6pPr>
      <a:lvl7pPr marL="2971800" indent="-228600" algn="l" rtl="0" fontAlgn="base">
        <a:spcBef>
          <a:spcPct val="20000"/>
        </a:spcBef>
        <a:spcAft>
          <a:spcPct val="0"/>
        </a:spcAft>
        <a:buChar char="»"/>
        <a:defRPr sz="900">
          <a:solidFill>
            <a:srgbClr val="808080"/>
          </a:solidFill>
          <a:latin typeface="+mn-lt"/>
        </a:defRPr>
      </a:lvl7pPr>
      <a:lvl8pPr marL="3429000" indent="-228600" algn="l" rtl="0" fontAlgn="base">
        <a:spcBef>
          <a:spcPct val="20000"/>
        </a:spcBef>
        <a:spcAft>
          <a:spcPct val="0"/>
        </a:spcAft>
        <a:buChar char="»"/>
        <a:defRPr sz="900">
          <a:solidFill>
            <a:srgbClr val="808080"/>
          </a:solidFill>
          <a:latin typeface="+mn-lt"/>
        </a:defRPr>
      </a:lvl8pPr>
      <a:lvl9pPr marL="3886200" indent="-228600" algn="l" rtl="0" fontAlgn="base">
        <a:spcBef>
          <a:spcPct val="20000"/>
        </a:spcBef>
        <a:spcAft>
          <a:spcPct val="0"/>
        </a:spcAft>
        <a:buChar char="»"/>
        <a:defRPr sz="900">
          <a:solidFill>
            <a:srgbClr val="80808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8" name="Rectangle 34"/>
          <p:cNvSpPr>
            <a:spLocks noChangeArrowheads="1"/>
          </p:cNvSpPr>
          <p:nvPr/>
        </p:nvSpPr>
        <p:spPr bwMode="auto">
          <a:xfrm>
            <a:off x="0" y="0"/>
            <a:ext cx="9144000" cy="762000"/>
          </a:xfrm>
          <a:prstGeom prst="rect">
            <a:avLst/>
          </a:prstGeom>
          <a:gradFill rotWithShape="1">
            <a:gsLst>
              <a:gs pos="0">
                <a:srgbClr val="1B4E7A"/>
              </a:gs>
              <a:gs pos="100000">
                <a:srgbClr val="487195">
                  <a:alpha val="60001"/>
                </a:srgbClr>
              </a:gs>
            </a:gsLst>
            <a:lin ang="0" scaled="1"/>
          </a:gra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9219" name="Rectangle 3"/>
          <p:cNvSpPr>
            <a:spLocks noGrp="1" noChangeArrowheads="1"/>
          </p:cNvSpPr>
          <p:nvPr>
            <p:ph type="body" idx="1"/>
          </p:nvPr>
        </p:nvSpPr>
        <p:spPr bwMode="auto">
          <a:xfrm>
            <a:off x="228600" y="1371600"/>
            <a:ext cx="8686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6829425" y="64865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b="0" baseline="0">
                <a:solidFill>
                  <a:srgbClr val="000000"/>
                </a:solidFill>
                <a:latin typeface="Arial" charset="0"/>
                <a:cs typeface="+mn-cs"/>
              </a:defRPr>
            </a:lvl1pPr>
          </a:lstStyle>
          <a:p>
            <a:pPr>
              <a:defRPr/>
            </a:pPr>
            <a:fld id="{8FD8701A-2FE2-496B-B799-1D0B2D6FA160}" type="slidenum">
              <a:rPr lang="en-US"/>
              <a:pPr>
                <a:defRPr/>
              </a:pPr>
              <a:t>‹#›</a:t>
            </a:fld>
            <a:endParaRPr lang="en-US"/>
          </a:p>
        </p:txBody>
      </p:sp>
      <p:sp>
        <p:nvSpPr>
          <p:cNvPr id="1040" name="Rectangle 20"/>
          <p:cNvSpPr>
            <a:spLocks noChangeArrowheads="1"/>
          </p:cNvSpPr>
          <p:nvPr/>
        </p:nvSpPr>
        <p:spPr bwMode="auto">
          <a:xfrm>
            <a:off x="228600" y="76200"/>
            <a:ext cx="8458200" cy="558800"/>
          </a:xfrm>
          <a:prstGeom prst="rect">
            <a:avLst/>
          </a:prstGeom>
          <a:noFill/>
          <a:ln w="9525">
            <a:noFill/>
            <a:miter lim="800000"/>
            <a:headEnd/>
            <a:tailEnd/>
          </a:ln>
        </p:spPr>
        <p:txBody>
          <a:bodyPr anchor="ctr"/>
          <a:lstStyle/>
          <a:p>
            <a:pPr algn="ctr" fontAlgn="auto">
              <a:spcBef>
                <a:spcPts val="0"/>
              </a:spcBef>
              <a:spcAft>
                <a:spcPts val="0"/>
              </a:spcAft>
              <a:defRPr/>
            </a:pPr>
            <a:endParaRPr lang="en-GB" sz="4400" baseline="0">
              <a:solidFill>
                <a:srgbClr val="000000"/>
              </a:solidFill>
              <a:latin typeface="+mn-lt"/>
            </a:endParaRPr>
          </a:p>
        </p:txBody>
      </p:sp>
      <p:sp>
        <p:nvSpPr>
          <p:cNvPr id="1390608" name="Line 16"/>
          <p:cNvSpPr>
            <a:spLocks noChangeShapeType="1"/>
          </p:cNvSpPr>
          <p:nvPr/>
        </p:nvSpPr>
        <p:spPr bwMode="auto">
          <a:xfrm>
            <a:off x="1981200" y="6477000"/>
            <a:ext cx="6934200" cy="0"/>
          </a:xfrm>
          <a:prstGeom prst="line">
            <a:avLst/>
          </a:prstGeom>
          <a:noFill/>
          <a:ln w="25400">
            <a:solidFill>
              <a:srgbClr val="5F5F5F"/>
            </a:solidFill>
            <a:round/>
            <a:headEnd/>
            <a:tailEnd/>
          </a:ln>
          <a:effectLst/>
        </p:spPr>
        <p:txBody>
          <a:bodyPr/>
          <a:lstStyle/>
          <a:p>
            <a:pPr fontAlgn="auto">
              <a:spcBef>
                <a:spcPts val="0"/>
              </a:spcBef>
              <a:spcAft>
                <a:spcPts val="0"/>
              </a:spcAft>
              <a:defRPr/>
            </a:pPr>
            <a:endParaRPr lang="ru-RU" baseline="0">
              <a:solidFill>
                <a:srgbClr val="000000"/>
              </a:solidFill>
              <a:latin typeface="Verdana" pitchFamily="34" charset="0"/>
              <a:cs typeface="Arial" pitchFamily="34" charset="0"/>
            </a:endParaRPr>
          </a:p>
        </p:txBody>
      </p:sp>
      <p:sp>
        <p:nvSpPr>
          <p:cNvPr id="1049" name="Rectangle 25"/>
          <p:cNvSpPr>
            <a:spLocks noChangeArrowheads="1"/>
          </p:cNvSpPr>
          <p:nvPr/>
        </p:nvSpPr>
        <p:spPr bwMode="auto">
          <a:xfrm>
            <a:off x="-990600" y="685800"/>
            <a:ext cx="762000" cy="533400"/>
          </a:xfrm>
          <a:prstGeom prst="rect">
            <a:avLst/>
          </a:prstGeom>
          <a:solidFill>
            <a:srgbClr val="FEC41A"/>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0" name="Rectangle 26"/>
          <p:cNvSpPr>
            <a:spLocks noChangeArrowheads="1"/>
          </p:cNvSpPr>
          <p:nvPr/>
        </p:nvSpPr>
        <p:spPr bwMode="auto">
          <a:xfrm>
            <a:off x="-990600" y="1905000"/>
            <a:ext cx="762000" cy="533400"/>
          </a:xfrm>
          <a:prstGeom prst="rect">
            <a:avLst/>
          </a:prstGeom>
          <a:solidFill>
            <a:srgbClr val="005E8B"/>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1" name="Rectangle 27"/>
          <p:cNvSpPr>
            <a:spLocks noChangeArrowheads="1"/>
          </p:cNvSpPr>
          <p:nvPr/>
        </p:nvSpPr>
        <p:spPr bwMode="auto">
          <a:xfrm>
            <a:off x="-990600" y="2514600"/>
            <a:ext cx="762000" cy="533400"/>
          </a:xfrm>
          <a:prstGeom prst="rect">
            <a:avLst/>
          </a:prstGeom>
          <a:solidFill>
            <a:srgbClr val="487195"/>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2" name="Rectangle 28"/>
          <p:cNvSpPr>
            <a:spLocks noChangeArrowheads="1"/>
          </p:cNvSpPr>
          <p:nvPr/>
        </p:nvSpPr>
        <p:spPr bwMode="auto">
          <a:xfrm>
            <a:off x="-990600" y="1295400"/>
            <a:ext cx="762000" cy="533400"/>
          </a:xfrm>
          <a:prstGeom prst="rect">
            <a:avLst/>
          </a:prstGeom>
          <a:solidFill>
            <a:srgbClr val="1B4E7A"/>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3" name="Rectangle 29"/>
          <p:cNvSpPr>
            <a:spLocks noChangeArrowheads="1"/>
          </p:cNvSpPr>
          <p:nvPr/>
        </p:nvSpPr>
        <p:spPr bwMode="auto">
          <a:xfrm>
            <a:off x="-990600" y="4419600"/>
            <a:ext cx="762000" cy="533400"/>
          </a:xfrm>
          <a:prstGeom prst="rect">
            <a:avLst/>
          </a:prstGeom>
          <a:solidFill>
            <a:srgbClr val="D1D1CE"/>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4" name="Rectangle 30"/>
          <p:cNvSpPr>
            <a:spLocks noChangeArrowheads="1"/>
          </p:cNvSpPr>
          <p:nvPr/>
        </p:nvSpPr>
        <p:spPr bwMode="auto">
          <a:xfrm>
            <a:off x="-990600" y="3162300"/>
            <a:ext cx="762000" cy="533400"/>
          </a:xfrm>
          <a:prstGeom prst="rect">
            <a:avLst/>
          </a:prstGeom>
          <a:solidFill>
            <a:schemeClr val="tx1"/>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5" name="Rectangle 31"/>
          <p:cNvSpPr>
            <a:spLocks noChangeArrowheads="1"/>
          </p:cNvSpPr>
          <p:nvPr/>
        </p:nvSpPr>
        <p:spPr bwMode="auto">
          <a:xfrm>
            <a:off x="-990600" y="3810000"/>
            <a:ext cx="762000" cy="533400"/>
          </a:xfrm>
          <a:prstGeom prst="rect">
            <a:avLst/>
          </a:prstGeom>
          <a:solidFill>
            <a:srgbClr val="5F5F5F"/>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6" name="Rectangle 32"/>
          <p:cNvSpPr>
            <a:spLocks noChangeArrowheads="1"/>
          </p:cNvSpPr>
          <p:nvPr/>
        </p:nvSpPr>
        <p:spPr bwMode="auto">
          <a:xfrm>
            <a:off x="-990600" y="5029200"/>
            <a:ext cx="762000" cy="533400"/>
          </a:xfrm>
          <a:prstGeom prst="rect">
            <a:avLst/>
          </a:prstGeom>
          <a:solidFill>
            <a:srgbClr val="993366"/>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7" name="Rectangle 33"/>
          <p:cNvSpPr>
            <a:spLocks noChangeArrowheads="1"/>
          </p:cNvSpPr>
          <p:nvPr/>
        </p:nvSpPr>
        <p:spPr bwMode="auto">
          <a:xfrm>
            <a:off x="-990600" y="5715000"/>
            <a:ext cx="762000" cy="533400"/>
          </a:xfrm>
          <a:prstGeom prst="rect">
            <a:avLst/>
          </a:prstGeom>
          <a:solidFill>
            <a:srgbClr val="A6CAF0"/>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62" name="Rectangle 38"/>
          <p:cNvSpPr>
            <a:spLocks noChangeArrowheads="1"/>
          </p:cNvSpPr>
          <p:nvPr/>
        </p:nvSpPr>
        <p:spPr bwMode="auto">
          <a:xfrm>
            <a:off x="-990600" y="6324600"/>
            <a:ext cx="762000" cy="533400"/>
          </a:xfrm>
          <a:prstGeom prst="rect">
            <a:avLst/>
          </a:prstGeom>
          <a:solidFill>
            <a:srgbClr val="D4E5F8"/>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7" name="Rectangle 16"/>
          <p:cNvSpPr/>
          <p:nvPr/>
        </p:nvSpPr>
        <p:spPr>
          <a:xfrm>
            <a:off x="0" y="0"/>
            <a:ext cx="9372600" cy="176213"/>
          </a:xfrm>
          <a:prstGeom prst="rect">
            <a:avLst/>
          </a:prstGeom>
        </p:spPr>
        <p:txBody>
          <a:bodyPr>
            <a:spAutoFit/>
          </a:bodyPr>
          <a:lstStyle/>
          <a:p>
            <a:pPr fontAlgn="auto">
              <a:spcBef>
                <a:spcPts val="0"/>
              </a:spcBef>
              <a:spcAft>
                <a:spcPts val="0"/>
              </a:spcAft>
              <a:defRPr/>
            </a:pPr>
            <a:r>
              <a:rPr lang="en-US" sz="550" baseline="0" dirty="0">
                <a:solidFill>
                  <a:srgbClr val="000000"/>
                </a:solidFill>
                <a:latin typeface="+mn-lt"/>
                <a:cs typeface="Arial" pitchFamily="34" charset="0"/>
              </a:rPr>
              <a:t>"NOT FOR RELEASE, PUBLICATION OR DISTRIBUTION IN AUSTRALIA, CANADA, THE HONG KONG SPECIAL ADMINISTRATIVE REGION OF THE PEOPLE’S REPUBLIC OF CHINA, JAPAN, SOUTH AFRICA, THE RUSSIAN FEDERATION OR THE UNITED STATES." </a:t>
            </a:r>
          </a:p>
        </p:txBody>
      </p:sp>
    </p:spTree>
  </p:cSld>
  <p:clrMap bg1="lt1" tx1="dk1" bg2="lt2" tx2="dk2" accent1="accent1" accent2="accent2" accent3="accent3" accent4="accent4" accent5="accent5" accent6="accent6" hlink="hlink" folHlink="folHlink"/>
  <p:sldLayoutIdLst>
    <p:sldLayoutId id="2147483689" r:id="rId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900">
          <a:solidFill>
            <a:srgbClr val="808080"/>
          </a:solidFill>
          <a:latin typeface="+mn-lt"/>
          <a:ea typeface="+mn-ea"/>
          <a:cs typeface="+mn-cs"/>
        </a:defRPr>
      </a:lvl1pPr>
      <a:lvl2pPr marL="742950" indent="-285750" algn="l" rtl="0" eaLnBrk="0" fontAlgn="base" hangingPunct="0">
        <a:spcBef>
          <a:spcPct val="20000"/>
        </a:spcBef>
        <a:spcAft>
          <a:spcPct val="0"/>
        </a:spcAft>
        <a:buChar char="–"/>
        <a:defRPr sz="900">
          <a:solidFill>
            <a:srgbClr val="808080"/>
          </a:solidFill>
          <a:latin typeface="+mn-lt"/>
        </a:defRPr>
      </a:lvl2pPr>
      <a:lvl3pPr marL="1143000" indent="-228600" algn="l" rtl="0" eaLnBrk="0" fontAlgn="base" hangingPunct="0">
        <a:spcBef>
          <a:spcPct val="20000"/>
        </a:spcBef>
        <a:spcAft>
          <a:spcPct val="0"/>
        </a:spcAft>
        <a:buChar char="•"/>
        <a:defRPr sz="900">
          <a:solidFill>
            <a:srgbClr val="808080"/>
          </a:solidFill>
          <a:latin typeface="+mn-lt"/>
        </a:defRPr>
      </a:lvl3pPr>
      <a:lvl4pPr marL="1600200" indent="-228600" algn="l" rtl="0" eaLnBrk="0" fontAlgn="base" hangingPunct="0">
        <a:spcBef>
          <a:spcPct val="20000"/>
        </a:spcBef>
        <a:spcAft>
          <a:spcPct val="0"/>
        </a:spcAft>
        <a:buChar char="–"/>
        <a:defRPr sz="900">
          <a:solidFill>
            <a:srgbClr val="808080"/>
          </a:solidFill>
          <a:latin typeface="+mn-lt"/>
        </a:defRPr>
      </a:lvl4pPr>
      <a:lvl5pPr marL="2057400" indent="-228600" algn="l" rtl="0" eaLnBrk="0" fontAlgn="base" hangingPunct="0">
        <a:spcBef>
          <a:spcPct val="20000"/>
        </a:spcBef>
        <a:spcAft>
          <a:spcPct val="0"/>
        </a:spcAft>
        <a:buChar char="»"/>
        <a:defRPr sz="900">
          <a:solidFill>
            <a:srgbClr val="808080"/>
          </a:solidFill>
          <a:latin typeface="+mn-lt"/>
        </a:defRPr>
      </a:lvl5pPr>
      <a:lvl6pPr marL="2514600" indent="-228600" algn="l" rtl="0" fontAlgn="base">
        <a:spcBef>
          <a:spcPct val="20000"/>
        </a:spcBef>
        <a:spcAft>
          <a:spcPct val="0"/>
        </a:spcAft>
        <a:buChar char="»"/>
        <a:defRPr sz="900">
          <a:solidFill>
            <a:srgbClr val="808080"/>
          </a:solidFill>
          <a:latin typeface="+mn-lt"/>
        </a:defRPr>
      </a:lvl6pPr>
      <a:lvl7pPr marL="2971800" indent="-228600" algn="l" rtl="0" fontAlgn="base">
        <a:spcBef>
          <a:spcPct val="20000"/>
        </a:spcBef>
        <a:spcAft>
          <a:spcPct val="0"/>
        </a:spcAft>
        <a:buChar char="»"/>
        <a:defRPr sz="900">
          <a:solidFill>
            <a:srgbClr val="808080"/>
          </a:solidFill>
          <a:latin typeface="+mn-lt"/>
        </a:defRPr>
      </a:lvl7pPr>
      <a:lvl8pPr marL="3429000" indent="-228600" algn="l" rtl="0" fontAlgn="base">
        <a:spcBef>
          <a:spcPct val="20000"/>
        </a:spcBef>
        <a:spcAft>
          <a:spcPct val="0"/>
        </a:spcAft>
        <a:buChar char="»"/>
        <a:defRPr sz="900">
          <a:solidFill>
            <a:srgbClr val="808080"/>
          </a:solidFill>
          <a:latin typeface="+mn-lt"/>
        </a:defRPr>
      </a:lvl8pPr>
      <a:lvl9pPr marL="3886200" indent="-228600" algn="l" rtl="0" fontAlgn="base">
        <a:spcBef>
          <a:spcPct val="20000"/>
        </a:spcBef>
        <a:spcAft>
          <a:spcPct val="0"/>
        </a:spcAft>
        <a:buChar char="»"/>
        <a:defRPr sz="900">
          <a:solidFill>
            <a:srgbClr val="80808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8" name="Rectangle 34"/>
          <p:cNvSpPr>
            <a:spLocks noChangeArrowheads="1"/>
          </p:cNvSpPr>
          <p:nvPr/>
        </p:nvSpPr>
        <p:spPr bwMode="auto">
          <a:xfrm>
            <a:off x="0" y="0"/>
            <a:ext cx="9144000" cy="762000"/>
          </a:xfrm>
          <a:prstGeom prst="rect">
            <a:avLst/>
          </a:prstGeom>
          <a:gradFill rotWithShape="1">
            <a:gsLst>
              <a:gs pos="0">
                <a:srgbClr val="1B4E7A"/>
              </a:gs>
              <a:gs pos="100000">
                <a:srgbClr val="487195">
                  <a:alpha val="60001"/>
                </a:srgbClr>
              </a:gs>
            </a:gsLst>
            <a:lin ang="0" scaled="1"/>
          </a:gra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1267" name="Rectangle 3"/>
          <p:cNvSpPr>
            <a:spLocks noGrp="1" noChangeArrowheads="1"/>
          </p:cNvSpPr>
          <p:nvPr>
            <p:ph type="body" idx="1"/>
          </p:nvPr>
        </p:nvSpPr>
        <p:spPr bwMode="auto">
          <a:xfrm>
            <a:off x="228600" y="1371600"/>
            <a:ext cx="8686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6829425" y="64865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b="0" baseline="0">
                <a:solidFill>
                  <a:srgbClr val="000000"/>
                </a:solidFill>
                <a:latin typeface="Arial" charset="0"/>
                <a:cs typeface="+mn-cs"/>
              </a:defRPr>
            </a:lvl1pPr>
          </a:lstStyle>
          <a:p>
            <a:pPr>
              <a:defRPr/>
            </a:pPr>
            <a:fld id="{F1C3906A-1901-400F-952A-723175F279E7}" type="slidenum">
              <a:rPr lang="en-US"/>
              <a:pPr>
                <a:defRPr/>
              </a:pPr>
              <a:t>‹#›</a:t>
            </a:fld>
            <a:endParaRPr lang="en-US"/>
          </a:p>
        </p:txBody>
      </p:sp>
      <p:sp>
        <p:nvSpPr>
          <p:cNvPr id="1040" name="Rectangle 20"/>
          <p:cNvSpPr>
            <a:spLocks noChangeArrowheads="1"/>
          </p:cNvSpPr>
          <p:nvPr/>
        </p:nvSpPr>
        <p:spPr bwMode="auto">
          <a:xfrm>
            <a:off x="228600" y="76200"/>
            <a:ext cx="8458200" cy="558800"/>
          </a:xfrm>
          <a:prstGeom prst="rect">
            <a:avLst/>
          </a:prstGeom>
          <a:noFill/>
          <a:ln w="9525">
            <a:noFill/>
            <a:miter lim="800000"/>
            <a:headEnd/>
            <a:tailEnd/>
          </a:ln>
        </p:spPr>
        <p:txBody>
          <a:bodyPr anchor="ctr"/>
          <a:lstStyle/>
          <a:p>
            <a:pPr algn="ctr" fontAlgn="auto">
              <a:spcBef>
                <a:spcPts val="0"/>
              </a:spcBef>
              <a:spcAft>
                <a:spcPts val="0"/>
              </a:spcAft>
              <a:defRPr/>
            </a:pPr>
            <a:endParaRPr lang="en-GB" sz="4400" baseline="0">
              <a:solidFill>
                <a:srgbClr val="000000"/>
              </a:solidFill>
              <a:latin typeface="+mn-lt"/>
            </a:endParaRPr>
          </a:p>
        </p:txBody>
      </p:sp>
      <p:sp>
        <p:nvSpPr>
          <p:cNvPr id="1390608" name="Line 16"/>
          <p:cNvSpPr>
            <a:spLocks noChangeShapeType="1"/>
          </p:cNvSpPr>
          <p:nvPr/>
        </p:nvSpPr>
        <p:spPr bwMode="auto">
          <a:xfrm>
            <a:off x="1981200" y="6477000"/>
            <a:ext cx="6934200" cy="0"/>
          </a:xfrm>
          <a:prstGeom prst="line">
            <a:avLst/>
          </a:prstGeom>
          <a:noFill/>
          <a:ln w="25400">
            <a:solidFill>
              <a:srgbClr val="5F5F5F"/>
            </a:solidFill>
            <a:round/>
            <a:headEnd/>
            <a:tailEnd/>
          </a:ln>
          <a:effectLst/>
        </p:spPr>
        <p:txBody>
          <a:bodyPr/>
          <a:lstStyle/>
          <a:p>
            <a:pPr fontAlgn="auto">
              <a:spcBef>
                <a:spcPts val="0"/>
              </a:spcBef>
              <a:spcAft>
                <a:spcPts val="0"/>
              </a:spcAft>
              <a:defRPr/>
            </a:pPr>
            <a:endParaRPr lang="ru-RU" baseline="0">
              <a:solidFill>
                <a:srgbClr val="000000"/>
              </a:solidFill>
              <a:latin typeface="Verdana" pitchFamily="34" charset="0"/>
              <a:cs typeface="Arial" pitchFamily="34" charset="0"/>
            </a:endParaRPr>
          </a:p>
        </p:txBody>
      </p:sp>
      <p:sp>
        <p:nvSpPr>
          <p:cNvPr id="1049" name="Rectangle 25"/>
          <p:cNvSpPr>
            <a:spLocks noChangeArrowheads="1"/>
          </p:cNvSpPr>
          <p:nvPr/>
        </p:nvSpPr>
        <p:spPr bwMode="auto">
          <a:xfrm>
            <a:off x="-990600" y="685800"/>
            <a:ext cx="762000" cy="533400"/>
          </a:xfrm>
          <a:prstGeom prst="rect">
            <a:avLst/>
          </a:prstGeom>
          <a:solidFill>
            <a:srgbClr val="FEC41A"/>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0" name="Rectangle 26"/>
          <p:cNvSpPr>
            <a:spLocks noChangeArrowheads="1"/>
          </p:cNvSpPr>
          <p:nvPr/>
        </p:nvSpPr>
        <p:spPr bwMode="auto">
          <a:xfrm>
            <a:off x="-990600" y="1905000"/>
            <a:ext cx="762000" cy="533400"/>
          </a:xfrm>
          <a:prstGeom prst="rect">
            <a:avLst/>
          </a:prstGeom>
          <a:solidFill>
            <a:srgbClr val="005E8B"/>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1" name="Rectangle 27"/>
          <p:cNvSpPr>
            <a:spLocks noChangeArrowheads="1"/>
          </p:cNvSpPr>
          <p:nvPr/>
        </p:nvSpPr>
        <p:spPr bwMode="auto">
          <a:xfrm>
            <a:off x="-990600" y="2514600"/>
            <a:ext cx="762000" cy="533400"/>
          </a:xfrm>
          <a:prstGeom prst="rect">
            <a:avLst/>
          </a:prstGeom>
          <a:solidFill>
            <a:srgbClr val="487195"/>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2" name="Rectangle 28"/>
          <p:cNvSpPr>
            <a:spLocks noChangeArrowheads="1"/>
          </p:cNvSpPr>
          <p:nvPr/>
        </p:nvSpPr>
        <p:spPr bwMode="auto">
          <a:xfrm>
            <a:off x="-990600" y="1295400"/>
            <a:ext cx="762000" cy="533400"/>
          </a:xfrm>
          <a:prstGeom prst="rect">
            <a:avLst/>
          </a:prstGeom>
          <a:solidFill>
            <a:srgbClr val="1B4E7A"/>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3" name="Rectangle 29"/>
          <p:cNvSpPr>
            <a:spLocks noChangeArrowheads="1"/>
          </p:cNvSpPr>
          <p:nvPr/>
        </p:nvSpPr>
        <p:spPr bwMode="auto">
          <a:xfrm>
            <a:off x="-990600" y="4419600"/>
            <a:ext cx="762000" cy="533400"/>
          </a:xfrm>
          <a:prstGeom prst="rect">
            <a:avLst/>
          </a:prstGeom>
          <a:solidFill>
            <a:srgbClr val="D1D1CE"/>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4" name="Rectangle 30"/>
          <p:cNvSpPr>
            <a:spLocks noChangeArrowheads="1"/>
          </p:cNvSpPr>
          <p:nvPr/>
        </p:nvSpPr>
        <p:spPr bwMode="auto">
          <a:xfrm>
            <a:off x="-990600" y="3162300"/>
            <a:ext cx="762000" cy="533400"/>
          </a:xfrm>
          <a:prstGeom prst="rect">
            <a:avLst/>
          </a:prstGeom>
          <a:solidFill>
            <a:schemeClr val="tx1"/>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5" name="Rectangle 31"/>
          <p:cNvSpPr>
            <a:spLocks noChangeArrowheads="1"/>
          </p:cNvSpPr>
          <p:nvPr/>
        </p:nvSpPr>
        <p:spPr bwMode="auto">
          <a:xfrm>
            <a:off x="-990600" y="3810000"/>
            <a:ext cx="762000" cy="533400"/>
          </a:xfrm>
          <a:prstGeom prst="rect">
            <a:avLst/>
          </a:prstGeom>
          <a:solidFill>
            <a:srgbClr val="5F5F5F"/>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6" name="Rectangle 32"/>
          <p:cNvSpPr>
            <a:spLocks noChangeArrowheads="1"/>
          </p:cNvSpPr>
          <p:nvPr/>
        </p:nvSpPr>
        <p:spPr bwMode="auto">
          <a:xfrm>
            <a:off x="-990600" y="5029200"/>
            <a:ext cx="762000" cy="533400"/>
          </a:xfrm>
          <a:prstGeom prst="rect">
            <a:avLst/>
          </a:prstGeom>
          <a:solidFill>
            <a:srgbClr val="993366"/>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57" name="Rectangle 33"/>
          <p:cNvSpPr>
            <a:spLocks noChangeArrowheads="1"/>
          </p:cNvSpPr>
          <p:nvPr/>
        </p:nvSpPr>
        <p:spPr bwMode="auto">
          <a:xfrm>
            <a:off x="-990600" y="5715000"/>
            <a:ext cx="762000" cy="533400"/>
          </a:xfrm>
          <a:prstGeom prst="rect">
            <a:avLst/>
          </a:prstGeom>
          <a:solidFill>
            <a:srgbClr val="A6CAF0"/>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062" name="Rectangle 38"/>
          <p:cNvSpPr>
            <a:spLocks noChangeArrowheads="1"/>
          </p:cNvSpPr>
          <p:nvPr/>
        </p:nvSpPr>
        <p:spPr bwMode="auto">
          <a:xfrm>
            <a:off x="-990600" y="6324600"/>
            <a:ext cx="762000" cy="533400"/>
          </a:xfrm>
          <a:prstGeom prst="rect">
            <a:avLst/>
          </a:prstGeom>
          <a:solidFill>
            <a:srgbClr val="D4E5F8"/>
          </a:solidFill>
          <a:ln w="9525">
            <a:noFill/>
            <a:miter lim="800000"/>
            <a:headEnd/>
            <a:tailEnd/>
          </a:ln>
          <a:effectLst/>
        </p:spPr>
        <p:txBody>
          <a:bodyPr wrap="none" anchor="ctr"/>
          <a:lstStyle/>
          <a:p>
            <a:pPr algn="ctr" fontAlgn="auto">
              <a:spcBef>
                <a:spcPts val="0"/>
              </a:spcBef>
              <a:spcAft>
                <a:spcPts val="0"/>
              </a:spcAft>
              <a:defRPr/>
            </a:pPr>
            <a:endParaRPr lang="en-US" baseline="0">
              <a:solidFill>
                <a:srgbClr val="000000"/>
              </a:solidFill>
              <a:latin typeface="+mn-lt"/>
            </a:endParaRPr>
          </a:p>
        </p:txBody>
      </p:sp>
      <p:sp>
        <p:nvSpPr>
          <p:cNvPr id="17" name="Rectangle 16"/>
          <p:cNvSpPr/>
          <p:nvPr/>
        </p:nvSpPr>
        <p:spPr>
          <a:xfrm>
            <a:off x="0" y="0"/>
            <a:ext cx="9372600" cy="176213"/>
          </a:xfrm>
          <a:prstGeom prst="rect">
            <a:avLst/>
          </a:prstGeom>
        </p:spPr>
        <p:txBody>
          <a:bodyPr>
            <a:spAutoFit/>
          </a:bodyPr>
          <a:lstStyle/>
          <a:p>
            <a:pPr fontAlgn="auto">
              <a:spcBef>
                <a:spcPts val="0"/>
              </a:spcBef>
              <a:spcAft>
                <a:spcPts val="0"/>
              </a:spcAft>
              <a:defRPr/>
            </a:pPr>
            <a:r>
              <a:rPr lang="en-US" sz="550" baseline="0" dirty="0">
                <a:solidFill>
                  <a:srgbClr val="000000"/>
                </a:solidFill>
                <a:latin typeface="+mn-lt"/>
                <a:cs typeface="Arial" pitchFamily="34" charset="0"/>
              </a:rPr>
              <a:t>"NOT FOR RELEASE, PUBLICATION OR DISTRIBUTION IN AUSTRALIA, CANADA, THE HONG KONG SPECIAL ADMINISTRATIVE REGION OF THE PEOPLE’S REPUBLIC OF CHINA, JAPAN, SOUTH AFRICA, THE RUSSIAN FEDERATION OR THE UNITED STATES." </a:t>
            </a:r>
          </a:p>
        </p:txBody>
      </p:sp>
    </p:spTree>
  </p:cSld>
  <p:clrMap bg1="lt1" tx1="dk1" bg2="lt2" tx2="dk2" accent1="accent1" accent2="accent2" accent3="accent3" accent4="accent4" accent5="accent5" accent6="accent6" hlink="hlink" folHlink="folHlink"/>
  <p:sldLayoutIdLst>
    <p:sldLayoutId id="2147483690" r:id="rId1"/>
    <p:sldLayoutId id="2147483691" r:id="rId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900">
          <a:solidFill>
            <a:srgbClr val="808080"/>
          </a:solidFill>
          <a:latin typeface="+mn-lt"/>
          <a:ea typeface="+mn-ea"/>
          <a:cs typeface="+mn-cs"/>
        </a:defRPr>
      </a:lvl1pPr>
      <a:lvl2pPr marL="742950" indent="-285750" algn="l" rtl="0" eaLnBrk="0" fontAlgn="base" hangingPunct="0">
        <a:spcBef>
          <a:spcPct val="20000"/>
        </a:spcBef>
        <a:spcAft>
          <a:spcPct val="0"/>
        </a:spcAft>
        <a:buChar char="–"/>
        <a:defRPr sz="900">
          <a:solidFill>
            <a:srgbClr val="808080"/>
          </a:solidFill>
          <a:latin typeface="+mn-lt"/>
        </a:defRPr>
      </a:lvl2pPr>
      <a:lvl3pPr marL="1143000" indent="-228600" algn="l" rtl="0" eaLnBrk="0" fontAlgn="base" hangingPunct="0">
        <a:spcBef>
          <a:spcPct val="20000"/>
        </a:spcBef>
        <a:spcAft>
          <a:spcPct val="0"/>
        </a:spcAft>
        <a:buChar char="•"/>
        <a:defRPr sz="900">
          <a:solidFill>
            <a:srgbClr val="808080"/>
          </a:solidFill>
          <a:latin typeface="+mn-lt"/>
        </a:defRPr>
      </a:lvl3pPr>
      <a:lvl4pPr marL="1600200" indent="-228600" algn="l" rtl="0" eaLnBrk="0" fontAlgn="base" hangingPunct="0">
        <a:spcBef>
          <a:spcPct val="20000"/>
        </a:spcBef>
        <a:spcAft>
          <a:spcPct val="0"/>
        </a:spcAft>
        <a:buChar char="–"/>
        <a:defRPr sz="900">
          <a:solidFill>
            <a:srgbClr val="808080"/>
          </a:solidFill>
          <a:latin typeface="+mn-lt"/>
        </a:defRPr>
      </a:lvl4pPr>
      <a:lvl5pPr marL="2057400" indent="-228600" algn="l" rtl="0" eaLnBrk="0" fontAlgn="base" hangingPunct="0">
        <a:spcBef>
          <a:spcPct val="20000"/>
        </a:spcBef>
        <a:spcAft>
          <a:spcPct val="0"/>
        </a:spcAft>
        <a:buChar char="»"/>
        <a:defRPr sz="900">
          <a:solidFill>
            <a:srgbClr val="808080"/>
          </a:solidFill>
          <a:latin typeface="+mn-lt"/>
        </a:defRPr>
      </a:lvl5pPr>
      <a:lvl6pPr marL="2514600" indent="-228600" algn="l" rtl="0" fontAlgn="base">
        <a:spcBef>
          <a:spcPct val="20000"/>
        </a:spcBef>
        <a:spcAft>
          <a:spcPct val="0"/>
        </a:spcAft>
        <a:buChar char="»"/>
        <a:defRPr sz="900">
          <a:solidFill>
            <a:srgbClr val="808080"/>
          </a:solidFill>
          <a:latin typeface="+mn-lt"/>
        </a:defRPr>
      </a:lvl6pPr>
      <a:lvl7pPr marL="2971800" indent="-228600" algn="l" rtl="0" fontAlgn="base">
        <a:spcBef>
          <a:spcPct val="20000"/>
        </a:spcBef>
        <a:spcAft>
          <a:spcPct val="0"/>
        </a:spcAft>
        <a:buChar char="»"/>
        <a:defRPr sz="900">
          <a:solidFill>
            <a:srgbClr val="808080"/>
          </a:solidFill>
          <a:latin typeface="+mn-lt"/>
        </a:defRPr>
      </a:lvl7pPr>
      <a:lvl8pPr marL="3429000" indent="-228600" algn="l" rtl="0" fontAlgn="base">
        <a:spcBef>
          <a:spcPct val="20000"/>
        </a:spcBef>
        <a:spcAft>
          <a:spcPct val="0"/>
        </a:spcAft>
        <a:buChar char="»"/>
        <a:defRPr sz="900">
          <a:solidFill>
            <a:srgbClr val="808080"/>
          </a:solidFill>
          <a:latin typeface="+mn-lt"/>
        </a:defRPr>
      </a:lvl8pPr>
      <a:lvl9pPr marL="3886200" indent="-228600" algn="l" rtl="0" fontAlgn="base">
        <a:spcBef>
          <a:spcPct val="20000"/>
        </a:spcBef>
        <a:spcAft>
          <a:spcPct val="0"/>
        </a:spcAft>
        <a:buChar char="»"/>
        <a:defRPr sz="900">
          <a:solidFill>
            <a:srgbClr val="80808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vadim_pichugin@mail.ru"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Номер слайда 2"/>
          <p:cNvSpPr>
            <a:spLocks noGrp="1"/>
          </p:cNvSpPr>
          <p:nvPr>
            <p:ph type="sldNum" sz="quarter" idx="11"/>
          </p:nvPr>
        </p:nvSpPr>
        <p:spPr>
          <a:noFill/>
        </p:spPr>
        <p:txBody>
          <a:bodyPr/>
          <a:lstStyle/>
          <a:p>
            <a:pPr fontAlgn="base">
              <a:spcBef>
                <a:spcPct val="0"/>
              </a:spcBef>
              <a:spcAft>
                <a:spcPct val="0"/>
              </a:spcAft>
            </a:pPr>
            <a:fld id="{9DDB9C91-0149-4C99-80D0-0A8A18D64390}" type="slidenum">
              <a:rPr lang="en-US" smtClean="0"/>
              <a:pPr fontAlgn="base">
                <a:spcBef>
                  <a:spcPct val="0"/>
                </a:spcBef>
                <a:spcAft>
                  <a:spcPct val="0"/>
                </a:spcAft>
              </a:pPr>
              <a:t>1</a:t>
            </a:fld>
            <a:endParaRPr lang="en-US" smtClean="0"/>
          </a:p>
        </p:txBody>
      </p:sp>
      <p:sp>
        <p:nvSpPr>
          <p:cNvPr id="9" name="TextBox 8"/>
          <p:cNvSpPr txBox="1"/>
          <p:nvPr/>
        </p:nvSpPr>
        <p:spPr>
          <a:xfrm>
            <a:off x="1142976" y="2420888"/>
            <a:ext cx="6572296" cy="1815882"/>
          </a:xfrm>
          <a:prstGeom prst="rect">
            <a:avLst/>
          </a:prstGeom>
          <a:noFill/>
        </p:spPr>
        <p:txBody>
          <a:bodyPr wrap="square" rtlCol="0">
            <a:spAutoFit/>
          </a:bodyPr>
          <a:lstStyle/>
          <a:p>
            <a:pPr algn="ctr"/>
            <a:r>
              <a:rPr lang="ru-RU" sz="2800" b="1" baseline="0" dirty="0" smtClean="0">
                <a:solidFill>
                  <a:srgbClr val="00006C"/>
                </a:solidFill>
              </a:rPr>
              <a:t>Оценка целесообразности инвестиций в осетровый бизнес товарное осетроводство</a:t>
            </a:r>
          </a:p>
          <a:p>
            <a:pPr algn="ctr"/>
            <a:r>
              <a:rPr lang="ru-RU" sz="2800" b="1" baseline="0" dirty="0" smtClean="0">
                <a:solidFill>
                  <a:srgbClr val="00006C"/>
                </a:solidFill>
              </a:rPr>
              <a:t>«Осетровый садковый комплекс»</a:t>
            </a:r>
            <a:endParaRPr lang="ru-RU" sz="2800" b="1" baseline="0" dirty="0">
              <a:solidFill>
                <a:srgbClr val="00006C"/>
              </a:solidFill>
            </a:endParaRPr>
          </a:p>
        </p:txBody>
      </p:sp>
      <p:sp>
        <p:nvSpPr>
          <p:cNvPr id="38913" name="Rectangle 1"/>
          <p:cNvSpPr>
            <a:spLocks noChangeArrowheads="1"/>
          </p:cNvSpPr>
          <p:nvPr/>
        </p:nvSpPr>
        <p:spPr bwMode="auto">
          <a:xfrm>
            <a:off x="214282" y="5286388"/>
            <a:ext cx="3466783"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ru-RU" sz="1600" b="1" baseline="0" dirty="0" smtClean="0">
                <a:solidFill>
                  <a:schemeClr val="accent2">
                    <a:lumMod val="50000"/>
                  </a:schemeClr>
                </a:solidFill>
                <a:latin typeface="Calibri" pitchFamily="34" charset="0"/>
                <a:ea typeface="Calibri" pitchFamily="34" charset="0"/>
                <a:cs typeface="Times New Roman" pitchFamily="18" charset="0"/>
              </a:rPr>
              <a:t>Инициатор проекта: </a:t>
            </a:r>
            <a:r>
              <a:rPr kumimoji="0" lang="ru-RU" sz="1600" b="1" i="0" u="none" strike="noStrike" cap="none" normalizeH="0" baseline="0" dirty="0" smtClean="0">
                <a:ln>
                  <a:noFill/>
                </a:ln>
                <a:solidFill>
                  <a:schemeClr val="accent2">
                    <a:lumMod val="50000"/>
                  </a:schemeClr>
                </a:solidFill>
                <a:effectLst/>
                <a:latin typeface="Calibri" pitchFamily="34" charset="0"/>
                <a:ea typeface="Calibri" pitchFamily="34" charset="0"/>
                <a:cs typeface="Times New Roman" pitchFamily="18" charset="0"/>
              </a:rPr>
              <a:t>Вадим Пичугин </a:t>
            </a:r>
            <a:endParaRPr kumimoji="0" lang="ru-RU" sz="1600" b="0" i="0" u="none" strike="noStrike" cap="none" normalizeH="0" baseline="0" dirty="0" smtClean="0">
              <a:ln>
                <a:noFill/>
              </a:ln>
              <a:solidFill>
                <a:schemeClr val="accent2">
                  <a:lumMod val="5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accent2">
                    <a:lumMod val="50000"/>
                  </a:schemeClr>
                </a:solidFill>
                <a:effectLst/>
                <a:latin typeface="Calibri" pitchFamily="34" charset="0"/>
                <a:ea typeface="Calibri" pitchFamily="34" charset="0"/>
                <a:cs typeface="Times New Roman" pitchFamily="18" charset="0"/>
              </a:rPr>
              <a:t>т. +7-927-571-83-07   </a:t>
            </a:r>
            <a:endParaRPr kumimoji="0" lang="ru-RU" sz="1600" b="0" i="0" u="none" strike="noStrike" cap="none" normalizeH="0" baseline="0" dirty="0" smtClean="0">
              <a:ln>
                <a:noFill/>
              </a:ln>
              <a:solidFill>
                <a:schemeClr val="accent2">
                  <a:lumMod val="5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accent2">
                    <a:lumMod val="50000"/>
                  </a:schemeClr>
                </a:solidFill>
                <a:effectLst/>
                <a:latin typeface="Calibri" pitchFamily="34" charset="0"/>
                <a:ea typeface="Calibri" pitchFamily="34" charset="0"/>
                <a:cs typeface="Times New Roman" pitchFamily="18" charset="0"/>
              </a:rPr>
              <a:t>email. </a:t>
            </a:r>
            <a:r>
              <a:rPr kumimoji="0" lang="en-US" sz="1600" b="1" i="0" u="none" strike="noStrike" cap="none" normalizeH="0" baseline="0" dirty="0" smtClean="0">
                <a:ln>
                  <a:noFill/>
                </a:ln>
                <a:solidFill>
                  <a:schemeClr val="accent2">
                    <a:lumMod val="50000"/>
                  </a:schemeClr>
                </a:solidFill>
                <a:effectLst/>
                <a:latin typeface="Calibri" pitchFamily="34" charset="0"/>
                <a:ea typeface="Calibri" pitchFamily="34" charset="0"/>
                <a:cs typeface="Times New Roman" pitchFamily="18" charset="0"/>
                <a:hlinkClick r:id="rId2"/>
              </a:rPr>
              <a:t>vadim_pichugin@mail.ru</a:t>
            </a:r>
            <a:endParaRPr kumimoji="0" lang="ru-RU" sz="1600" b="1" i="0" u="none" strike="noStrike" cap="none" normalizeH="0" baseline="0" dirty="0" smtClean="0">
              <a:ln>
                <a:noFill/>
              </a:ln>
              <a:solidFill>
                <a:schemeClr val="accent2">
                  <a:lumMod val="50000"/>
                </a:schemeClr>
              </a:solidFill>
              <a:effectLst/>
              <a:latin typeface="Calibri" pitchFamily="34"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ru-RU" sz="1600" b="1" baseline="0" dirty="0" smtClean="0">
                <a:solidFill>
                  <a:schemeClr val="accent2">
                    <a:lumMod val="50000"/>
                  </a:schemeClr>
                </a:solidFill>
                <a:latin typeface="Calibri" pitchFamily="34" charset="0"/>
                <a:cs typeface="Times New Roman" pitchFamily="18" charset="0"/>
              </a:rPr>
              <a:t>Россия г.Астрахань</a:t>
            </a:r>
            <a:endParaRPr kumimoji="0" lang="en-US" sz="1600" b="0" i="0" u="none" strike="noStrike" cap="none" normalizeH="0" baseline="0" dirty="0" smtClean="0">
              <a:ln>
                <a:noFill/>
              </a:ln>
              <a:solidFill>
                <a:schemeClr val="accent2">
                  <a:lumMod val="50000"/>
                </a:schemeClr>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571504"/>
          </a:xfrm>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2</a:t>
            </a:fld>
            <a:endParaRPr lang="en-US" dirty="0"/>
          </a:p>
        </p:txBody>
      </p:sp>
      <p:sp>
        <p:nvSpPr>
          <p:cNvPr id="1025" name="Rectangle 1"/>
          <p:cNvSpPr>
            <a:spLocks noChangeArrowheads="1"/>
          </p:cNvSpPr>
          <p:nvPr/>
        </p:nvSpPr>
        <p:spPr bwMode="auto">
          <a:xfrm>
            <a:off x="0" y="2428868"/>
            <a:ext cx="91440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Бизнес предложение по выращиванию товарной осетровой рыбы в количестве 250 (500) тонн на осетровом садковом комплексе в Астраханской области, с дальнейшей  переработкой  на консервы премиум класса, впервые в России в стекло банке по новым неиспользованным технологиям в различных соусах, на рыбо перерабатывающем консервном заводе в г. Астрахани</a:t>
            </a:r>
            <a:endParaRPr kumimoji="0" lang="ru-RU" sz="24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3</a:t>
            </a:fld>
            <a:endParaRPr lang="en-US"/>
          </a:p>
        </p:txBody>
      </p:sp>
      <p:sp>
        <p:nvSpPr>
          <p:cNvPr id="63489" name="Rectangle 1"/>
          <p:cNvSpPr>
            <a:spLocks noChangeArrowheads="1"/>
          </p:cNvSpPr>
          <p:nvPr/>
        </p:nvSpPr>
        <p:spPr bwMode="auto">
          <a:xfrm>
            <a:off x="0" y="714356"/>
            <a:ext cx="9144000" cy="57806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Выращивание осетровых видов рыб на садковом хозяйстве</a:t>
            </a:r>
            <a:endParaRPr kumimoji="0" lang="ru-RU" sz="16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a:t>
            </a:r>
            <a:endParaRPr kumimoji="0" lang="ru-RU" sz="8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lvl="0" eaLnBrk="0" hangingPunct="0"/>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В данных расчетах, нормы привеса биомассы стандартные. Условия предлагаемого водоема, расположенного в ильменной системе Бешкульского тракта Астраханского региона, позволяет выращивать рыбу в экологически чистых и более рыбо продуктивных условиях в отличие  даже от других хозяйств расположенных в дельте Волги. Компания не случайно предпочла выращивание осетровых видов рыб именно в ильменной системе, а не в реке. Это, прежде всего, хорошие гидрохимические показатели водоема благодаря прохождению воды через водоросли, заросли камыша, что является естественным природным биофильтром. За счет минимального течения в водоеме, все химические примеси, тяжелые металлы до подхода воды к садковому участку успевают осаждаться на дно, после чего вода становится более экологически чистой. Камышовые заросли по краям водоема укрывают водоем от ветров, что препятствует взбаламучиванию, замутнению воды. Также, минимальное течение практически не вымывает корма из садков, в результате корма без потерь практически на 100%  потребляются рыбой. Далее, быстрый прогрев воды весной до нужной температуры и более позднее остывание воды до критической осенью за счет маловодной ильменной системы и теплых дней, позволяет продлить вегетационный рыбоводный период с марта по ноябрь, а это на 3 месяца больше даже в отличие от аналогичных хозяйств в дельте Волги. В связи с такими благоприятными и экологическими чистыми условиями среды рыба не подвергается шоку, </a:t>
            </a:r>
            <a:r>
              <a:rPr lang="ru-RU" sz="1600" b="1" baseline="0" dirty="0" smtClean="0">
                <a:solidFill>
                  <a:srgbClr val="00006C"/>
                </a:solidFill>
                <a:latin typeface="Cambria Math" pitchFamily="18" charset="0"/>
                <a:ea typeface="Cambria Math" pitchFamily="18" charset="0"/>
                <a:cs typeface="Arial" pitchFamily="34" charset="0"/>
              </a:rPr>
              <a:t>менее</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подвержена заболеваниям, чувствует себя очень комфортно и быстро набирает вес. Все эти положительные факторы в свою очередь позволяют выращивать рыбу как в заповедной зоне, получать экологический чистый продукт, увеличивать выращиваемую биомассу к концу сезона до 40% и обеспечивают простату содержания рыбы без особых рисков. </a:t>
            </a:r>
          </a:p>
        </p:txBody>
      </p:sp>
      <p:sp>
        <p:nvSpPr>
          <p:cNvPr id="5" name="Прямоугольник 4"/>
          <p:cNvSpPr/>
          <p:nvPr/>
        </p:nvSpPr>
        <p:spPr>
          <a:xfrm>
            <a:off x="0" y="6534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642942"/>
          </a:xfrm>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4</a:t>
            </a:fld>
            <a:endParaRPr lang="en-US"/>
          </a:p>
        </p:txBody>
      </p:sp>
      <p:sp>
        <p:nvSpPr>
          <p:cNvPr id="64513" name="Rectangle 1"/>
          <p:cNvSpPr>
            <a:spLocks noChangeArrowheads="1"/>
          </p:cNvSpPr>
          <p:nvPr/>
        </p:nvSpPr>
        <p:spPr bwMode="auto">
          <a:xfrm>
            <a:off x="0" y="1142984"/>
            <a:ext cx="9144000" cy="477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Астраханский регион по своим природно-климатическим условиям, как нельзя лучше подходит для организации хозяйств по выращиванию осетровой рыбы в аквакультурной естественной среде (в садках). В Астрахани, в общем по области, сама по себе большая продолжительность  рыбоводного периода 5-6 месяцев</a:t>
            </a:r>
            <a:r>
              <a:rPr lang="ru-RU" sz="1600" b="1" baseline="0" dirty="0" smtClean="0">
                <a:solidFill>
                  <a:srgbClr val="00006C"/>
                </a:solidFill>
                <a:latin typeface="Cambria Math" pitchFamily="18" charset="0"/>
                <a:ea typeface="Cambria Math" pitchFamily="18" charset="0"/>
                <a:cs typeface="Arial" pitchFamily="34" charset="0"/>
              </a:rPr>
              <a:t>, а</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условия данного хозяйства в ильменной системе позволяют выращивать рыбу до 8  месяцев, так как вода прогревается быстрей в марте и остывает до критического уровня только в ноябре, как пример; в Московском регионе продолжительность вегетационного периода всего 3 - максимум 4 месяца. </a:t>
            </a:r>
          </a:p>
          <a:p>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Достаточно хорошая естественная кормовая база из насекомых (естественные корма с высоким содержанием протеина, белка), чем богат край в теплое время года, снижает потребление  дорогих кормов до 20%. Все эти благоприятные условия в купе, в итоге увеличивают навеску рыбы к концу сезона, чем значительно снижают себестоимость сырья, повышают рентабельность и конкурентную способность.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Обеспечение рисков производится путем страхования активов и биомассы, на что без особых условий идут страховые компании.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Время окупаемости от 1 до 2 лет с 10 - 20 % рентабельностью уже после первого сезона в зависимости от объема выращиваемой рыбы. Ниже, расчеты для сравнения по двум объемам выращиваемой рыбы, на 250 и 500 тонн.</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После выхода производства на проектную мощность после второго года, рентабельность будет составлять от 150% ежегодно. </a:t>
            </a:r>
          </a:p>
        </p:txBody>
      </p:sp>
      <p:sp>
        <p:nvSpPr>
          <p:cNvPr id="5" name="Прямоугольник 4"/>
          <p:cNvSpPr/>
          <p:nvPr/>
        </p:nvSpPr>
        <p:spPr>
          <a:xfrm>
            <a:off x="0" y="6500834"/>
            <a:ext cx="6929422"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5</a:t>
            </a:fld>
            <a:endParaRPr lang="en-US"/>
          </a:p>
        </p:txBody>
      </p:sp>
      <p:sp>
        <p:nvSpPr>
          <p:cNvPr id="65538" name="Rectangle 2"/>
          <p:cNvSpPr>
            <a:spLocks noChangeArrowheads="1"/>
          </p:cNvSpPr>
          <p:nvPr/>
        </p:nvSpPr>
        <p:spPr bwMode="auto">
          <a:xfrm>
            <a:off x="0" y="714356"/>
            <a:ext cx="9144000"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Cambria Math" pitchFamily="18" charset="0"/>
                <a:ea typeface="Cambria Math" pitchFamily="18" charset="0"/>
                <a:cs typeface="Arial" pitchFamily="34" charset="0"/>
              </a:rPr>
              <a:t>      </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Переработка рыбного сырья на рыбо перерабатывающем консервном заводе.</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Один из главных вопросов, это реализация продукции, другими словами, как и в каком виде выпустить конечный продукт, что бы он был интересен потребителю? Конечно же, это глубокая переработка сырья в </a:t>
            </a:r>
            <a:r>
              <a:rPr lang="ru-RU" sz="1600" b="1" baseline="0" dirty="0" smtClean="0">
                <a:solidFill>
                  <a:srgbClr val="00006C"/>
                </a:solidFill>
                <a:latin typeface="Cambria Math" pitchFamily="18" charset="0"/>
                <a:ea typeface="Cambria Math" pitchFamily="18" charset="0"/>
                <a:cs typeface="Arial" pitchFamily="34" charset="0"/>
              </a:rPr>
              <a:t>широком</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ассортименте. У </a:t>
            </a:r>
            <a:r>
              <a:rPr lang="ru-RU" sz="1600" b="1" baseline="0" dirty="0" smtClean="0">
                <a:solidFill>
                  <a:srgbClr val="00006C"/>
                </a:solidFill>
                <a:latin typeface="Cambria Math" pitchFamily="18" charset="0"/>
                <a:ea typeface="Cambria Math" pitchFamily="18" charset="0"/>
                <a:cs typeface="Arial" pitchFamily="34" charset="0"/>
              </a:rPr>
              <a:t>инициатора проекта есть</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интересное предложение, апробированное на собственном производстве, с новым оригинальным решением.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На данный момент в связи с развалом рыбо перерабатывающих производственных предприятий у рыбо воспроизводственных прудовых хозяйств и рыбо добывающих </a:t>
            </a:r>
            <a:r>
              <a:rPr lang="ru-RU" sz="1600" b="1" baseline="0" dirty="0" smtClean="0">
                <a:solidFill>
                  <a:srgbClr val="00006C"/>
                </a:solidFill>
                <a:latin typeface="Cambria Math" pitchFamily="18" charset="0"/>
                <a:ea typeface="Cambria Math" pitchFamily="18" charset="0"/>
                <a:cs typeface="Arial" pitchFamily="34" charset="0"/>
              </a:rPr>
              <a:t>организаций </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очень остро стоит вопрос по собственной глубокой переработке рыбы или возможности размещения своего рыбного сырья на переработку по давальческой схеме. К тому же, в нашем случае, в России очень сложно найти рыбо - перерабатывающие площадки отвечающим нашим требованием по переработке рыбы и качеству такого </a:t>
            </a:r>
            <a:r>
              <a:rPr kumimoji="0" lang="en-US"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VIP</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продукта как осетровая рыба, а по предлагаемому  ассортименту </a:t>
            </a:r>
            <a:r>
              <a:rPr lang="ru-RU" sz="1600" b="1" baseline="0" dirty="0" smtClean="0">
                <a:solidFill>
                  <a:srgbClr val="00006C"/>
                </a:solidFill>
                <a:latin typeface="Cambria Math" pitchFamily="18" charset="0"/>
                <a:ea typeface="Cambria Math" pitchFamily="18" charset="0"/>
                <a:cs typeface="Arial" pitchFamily="34" charset="0"/>
              </a:rPr>
              <a:t>консервной</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продукции  в стекло банке в различных соусах (остро-сладкий соус, кисло-сладкий соус, соус морской виноград, сметанный соус и.т.д.), в широком ассортименте и из других видов рыб производств вообще нет. П</a:t>
            </a:r>
            <a:r>
              <a:rPr lang="ru-RU" sz="1600" b="1" baseline="0" dirty="0" smtClean="0">
                <a:solidFill>
                  <a:srgbClr val="00006C"/>
                </a:solidFill>
                <a:latin typeface="Cambria Math" pitchFamily="18" charset="0"/>
                <a:ea typeface="Cambria Math" pitchFamily="18" charset="0"/>
                <a:cs typeface="Arial" pitchFamily="34" charset="0"/>
              </a:rPr>
              <a:t>одобную продукцию</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в России никто кроме нашей компании не производил и не производит и не путайте, консервы (термическая обработка), с пресервами(соленая продукция в различных заливках в стекло-таре). Эти неоспоримые преимущества по предлагаемому ассортименту, как маркетинговый ход дадут нам возможность на Российском рынке быть вне конкуренции, по крайней мере впервые 4- 5 лет, что даст нам к тому времени уверенно закрепится на рынке.  </a:t>
            </a:r>
            <a:r>
              <a:rPr lang="ru-RU" sz="1600" b="1" baseline="0" dirty="0" smtClean="0">
                <a:solidFill>
                  <a:srgbClr val="00006C"/>
                </a:solidFill>
                <a:latin typeface="Cambria Math" pitchFamily="18" charset="0"/>
                <a:ea typeface="Cambria Math" pitchFamily="18" charset="0"/>
                <a:cs typeface="Arial" pitchFamily="34" charset="0"/>
              </a:rPr>
              <a:t>На основании</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предварительных переговоров с потенциальными покупателями, рассматривается и экспорт рыбной продукции в страны ЕС, Израиль, страны СНГ. По этому, целесообразно построить свое рыбо перерабатывающее консервное производство, отвечающее нашим требованием с дальнейшим развитием расширения ассортимента по другим групповым видам продукции и из других видов рыб.</a:t>
            </a: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6</a:t>
            </a:fld>
            <a:endParaRPr lang="en-US"/>
          </a:p>
        </p:txBody>
      </p:sp>
      <p:sp>
        <p:nvSpPr>
          <p:cNvPr id="66561" name="Rectangle 1"/>
          <p:cNvSpPr>
            <a:spLocks noChangeArrowheads="1"/>
          </p:cNvSpPr>
          <p:nvPr/>
        </p:nvSpPr>
        <p:spPr bwMode="auto">
          <a:xfrm>
            <a:off x="0" y="714356"/>
            <a:ext cx="9144000"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Более того, вся необходимая разрешительная документация по данному производству, (режим стерилизации, ТУ, сертификация,  и.т.д.) у </a:t>
            </a:r>
            <a:r>
              <a:rPr lang="ru-RU" sz="1600" b="1" baseline="0" dirty="0" smtClean="0">
                <a:solidFill>
                  <a:srgbClr val="00006C"/>
                </a:solidFill>
                <a:latin typeface="Cambria Math" pitchFamily="18" charset="0"/>
                <a:ea typeface="Cambria Math" pitchFamily="18" charset="0"/>
                <a:cs typeface="Arial" pitchFamily="34" charset="0"/>
              </a:rPr>
              <a:t>инициатора проекта</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в наличии. </a:t>
            </a:r>
            <a:r>
              <a:rPr lang="ru-RU" sz="1600" b="1" baseline="0" dirty="0" smtClean="0">
                <a:solidFill>
                  <a:srgbClr val="00006C"/>
                </a:solidFill>
                <a:latin typeface="Cambria Math" pitchFamily="18" charset="0"/>
                <a:ea typeface="Cambria Math" pitchFamily="18" charset="0"/>
                <a:cs typeface="Arial" pitchFamily="34" charset="0"/>
              </a:rPr>
              <a:t>Инициатор проекта имеет</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большой опыт по переработке, как осетрового рыбного сырья на консервную продукцию в стекло банке, с дальнейшим налаженным сбытом, так и на рыбную продукцию других видов рыб, а так же по другим группам, кулинарии, деликатесам, икорной продукции и мн. др. ассортимента.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На данный момент по предварительной устной договоренности с бывшими контрагентами-покупателями, имеем подтверждения о желании приобретать в ближайшем будущем, только по консервной осетровой продукции в количестве до 3 000 000 банок в год.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Строительство производственных мощностей по глубокой переработке рыбного сырья целесообразно разместить ближе к своему производству по выращиванию рыбы, а так же к другим поставщикам частиковых видов рыб.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Это, прежде всего;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-технологическая оперативность во взаимодействии сырьевой базы с переработкой</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производство продукции из свежего охлажденного сырья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-общий контроль, </a:t>
            </a:r>
            <a:r>
              <a:rPr lang="ru-RU" sz="1600" b="1" baseline="0" dirty="0" smtClean="0">
                <a:solidFill>
                  <a:srgbClr val="00006C"/>
                </a:solidFill>
                <a:latin typeface="Cambria Math" pitchFamily="18" charset="0"/>
                <a:ea typeface="Cambria Math" pitchFamily="18" charset="0"/>
                <a:cs typeface="Arial" pitchFamily="34" charset="0"/>
              </a:rPr>
              <a:t>за</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производством по качеству выпускаемой продукции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наличие квалифицированного кадрового состава в Астраханском рыбном регионе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оперативное увеличение, изменение ассортимента в зависимости от спроса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достаточный объем свежего сырья от других поставщиков, с возможностью увеличения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низкая цена по закупке свежо - охлажденной рыбы у других поставщиков</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отсутствие рисков по доставке скоропортящегося сырья до производства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в разы сокращение затрат на доставку готовой продукции в другие регионы, в отличие от сырья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низкая стоимость в отличии от Москвы по приобретению земельного участка, </a:t>
            </a:r>
            <a:r>
              <a:rPr lang="ru-RU" sz="1600" b="1" baseline="0" dirty="0" smtClean="0">
                <a:solidFill>
                  <a:srgbClr val="00006C"/>
                </a:solidFill>
                <a:latin typeface="Cambria Math" pitchFamily="18" charset="0"/>
                <a:ea typeface="Cambria Math" pitchFamily="18" charset="0"/>
                <a:cs typeface="Arial" pitchFamily="34" charset="0"/>
              </a:rPr>
              <a:t>прокладке </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коммуникаций и строительству производства в целом. </a:t>
            </a: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39718"/>
          </a:xfrm>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7</a:t>
            </a:fld>
            <a:endParaRPr lang="en-US"/>
          </a:p>
        </p:txBody>
      </p:sp>
      <p:sp>
        <p:nvSpPr>
          <p:cNvPr id="67585" name="Rectangle 1"/>
          <p:cNvSpPr>
            <a:spLocks noChangeArrowheads="1"/>
          </p:cNvSpPr>
          <p:nvPr/>
        </p:nvSpPr>
        <p:spPr bwMode="auto">
          <a:xfrm>
            <a:off x="0" y="1643050"/>
            <a:ext cx="9144000" cy="3928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В связи с этим, считаю, размещение рыбо - перерабатывающего производства нужно рассматривать в Астрахани.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Стоимость производства под ключ, с оборудованием, строительством производственных помещений, коммуникациями, инфраструктуры, будет составлять от </a:t>
            </a:r>
            <a:r>
              <a:rPr lang="ru-RU" sz="1600" b="1" baseline="0" dirty="0" smtClean="0">
                <a:solidFill>
                  <a:srgbClr val="00006C"/>
                </a:solidFill>
                <a:latin typeface="Cambria Math" pitchFamily="18" charset="0"/>
                <a:ea typeface="Cambria Math" pitchFamily="18" charset="0"/>
                <a:cs typeface="Arial" pitchFamily="34" charset="0"/>
              </a:rPr>
              <a:t>50</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до 100 млн. руб., в зависимости от перспектив на будущее, по объему и ассортименту выпускаемой продукции, производственной мощности, приобретения качественного оборудования, с возможностью в дальнейшем пускать в переработку другие частиковые виды рыб (амур, карп, толстолобик, сазан сом, лещ, и др.). Время строительства от 4 до 6 месяцев. Если начинать строительство перерабатывающего объекта весной одновременно с началом строительства садкового линии, то мы вполне успеваем к началу этапа по переработке выращенной рыбы</a:t>
            </a:r>
            <a:r>
              <a:rPr lang="ru-RU" sz="1600" b="1" baseline="0" dirty="0" smtClean="0">
                <a:solidFill>
                  <a:srgbClr val="00006C"/>
                </a:solidFill>
                <a:latin typeface="Cambria Math" pitchFamily="18" charset="0"/>
                <a:ea typeface="Cambria Math" pitchFamily="18" charset="0"/>
                <a:cs typeface="Arial" pitchFamily="34" charset="0"/>
              </a:rPr>
              <a:t>.</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В расчете не учтены затраты на прочее, которое будет возникать по ходу работ и без которых в принципе можно будет обойтись, но лишним это не будет (все возможное дополнительное техническое оснащение, техника и.т.д.).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Стоимость строительства рыбо перерабатывающего производства рассчитана в условиях Астраханского региона. </a:t>
            </a: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1" baseline="0" dirty="0" smtClean="0">
                <a:solidFill>
                  <a:schemeClr val="accent2">
                    <a:lumMod val="50000"/>
                  </a:schemeClr>
                </a:solidFill>
                <a:latin typeface="Cambria Math" pitchFamily="18" charset="0"/>
                <a:ea typeface="Cambria Math" pitchFamily="18" charset="0"/>
                <a:cs typeface="Times New Roman" pitchFamily="18" charset="0"/>
              </a:rPr>
              <a:t>«</a:t>
            </a:r>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1131910"/>
          </a:xfrm>
        </p:spPr>
        <p:txBody>
          <a:bodyPr/>
          <a:lstStyle/>
          <a:p>
            <a:r>
              <a:rPr lang="ru-RU" sz="1800" b="1" dirty="0" smtClean="0">
                <a:solidFill>
                  <a:schemeClr val="bg1"/>
                </a:solidFill>
                <a:latin typeface="Cambria Math" pitchFamily="18" charset="0"/>
                <a:ea typeface="Cambria Math" pitchFamily="18" charset="0"/>
              </a:rPr>
              <a:t>Расчеты</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8</a:t>
            </a:fld>
            <a:endParaRPr lang="en-US"/>
          </a:p>
        </p:txBody>
      </p:sp>
      <p:sp>
        <p:nvSpPr>
          <p:cNvPr id="68611" name="Rectangle 3"/>
          <p:cNvSpPr>
            <a:spLocks noChangeArrowheads="1"/>
          </p:cNvSpPr>
          <p:nvPr/>
        </p:nvSpPr>
        <p:spPr bwMode="auto">
          <a:xfrm>
            <a:off x="0" y="785795"/>
            <a:ext cx="91440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Расчет по выращиванию осетровых видов рыб объемом 250 тонн по первому году на период март 2017 г., по март 2018 г. </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Прямые затраты:</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Закупка сеголетки (годовик) средней навеской 100-200гр. Апрель 2017 г. В количестве 31250 кг по цене 800-1000р. за 1кг.</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31250кг * 1000 р. = 31 250 000 р.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Закупка подращенной личинки (молоди) навеской 5-10 гр. Май 2017г. на рыбоводный сезон 2018 г., в количестве 312500 шт. по цене 15р.за 1шт. 312500 * 15 = 4 687 500р.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Закупка кормов в общем количестве 300 000 кг. (рост) на товарную биомассу  + 20 000 кг. (старт) корма для подращенной личинки (молоди) на апрель – октябрь 2018 года.  320000 кг. * 115 = 36 800 000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по кормам и биоматериалу: 72 737 500 р.  </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Зарплата, штатные ед.:</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Ген. директор  150 000 р. * 12 мес. = 1 800 000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Управляющий пруд. </a:t>
            </a:r>
            <a:r>
              <a:rPr kumimoji="0" lang="ru-RU" sz="1200" b="0"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хоз</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зам. </a:t>
            </a:r>
            <a:r>
              <a:rPr kumimoji="0" lang="ru-RU" sz="1200" b="0"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дир</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80  000 р. * 12 мес. = 960 000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Гл.бухгалтер 40 000р *12 мес. = 480 000р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Главный рыбовод 35 000 р. * 12 мес. = 420 000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Рыбовод – 2 чел. * 20 000 р. * 12 мес. = 480 000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Рабочий – 4чел. * 15 000 р. = 20 000 р. * 9 мес. = 720 000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Охрана – 4 чел. * 10 000 р. = 20 000 р. * 12 мес. = 480 000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ФОТ</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5 340 000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Считаю, целесообразным официально оклады уменьшить в три раза, разницу доплачивать в премиальном эквиваленте в зависимости от сезона и организационно-строительного первого года.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Строительство электролинии 100 кВт =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1 000 000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Садки – 250 шт. * 300 000 р. =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75 000 000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Прочие затраты: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2 000 000 р.</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(электроэнергия, лекарство, инвентарь, и.т.д.)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общие затраты по выращиванию</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первого года = 156 077 500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Себестоимость 1кг живой массы по первому году на сезон 2016 года =  156 077 500 р./250 000 кг. =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624.31р.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Общие инвестиции (затраты) в производство по выращиванию осетровых видов рыб будет составлять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156 077 500 р.,</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по первому 2016 году.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Оптовая цена на круглую рыбу от 800 – 1000 руб. за 1 кг.</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Краткий расчет (сравнение), при объеме выращиваемой рыбы по первому году 500000 кг., общие инвестиции (затраты) будут составлять 303 815 000 р., а себестоимость 1 кг. рыбы / 500 000 кг. = 607,63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lstStyle/>
          <a:p>
            <a:r>
              <a:rPr lang="ru-RU" sz="1800" b="1" dirty="0" smtClean="0">
                <a:solidFill>
                  <a:schemeClr val="bg1"/>
                </a:solidFill>
                <a:latin typeface="Cambria Math" pitchFamily="18" charset="0"/>
                <a:ea typeface="Cambria Math" pitchFamily="18" charset="0"/>
              </a:rPr>
              <a:t>Расчеты</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9</a:t>
            </a:fld>
            <a:endParaRPr lang="en-US"/>
          </a:p>
        </p:txBody>
      </p:sp>
      <p:sp>
        <p:nvSpPr>
          <p:cNvPr id="70657" name="Rectangle 1"/>
          <p:cNvSpPr>
            <a:spLocks noChangeArrowheads="1"/>
          </p:cNvSpPr>
          <p:nvPr/>
        </p:nvSpPr>
        <p:spPr bwMode="auto">
          <a:xfrm>
            <a:off x="0" y="1000108"/>
            <a:ext cx="9144000"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ambria Math" pitchFamily="18" charset="0"/>
                <a:ea typeface="Cambria Math" pitchFamily="18" charset="0"/>
                <a:cs typeface="Arial" pitchFamily="34" charset="0"/>
              </a:rPr>
              <a:t>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Расчет по рыбо переработке рыбного сырья по первому году на период  2017-2018г.</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Консервное производство: переработка осетровых видов рыб на консервы премиум класса в ст. банке.</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Выход сырья 70% (</a:t>
            </a:r>
            <a:r>
              <a:rPr kumimoji="0" lang="ru-RU" sz="1200" b="0"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коэф</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 1,42 )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Нома закладки сырья в 170 граммовую стекло банку  = 160 гр. рыбы сырца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 1 кг круглой охлажденной рыбы получается 4,38 банки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Себестоимость сырья на 1 банку  624,31 за 1кг. / 4,38 банки = 142,54 р. 1 банка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Затраты на обработку:  (тара, крышка, электроэнергия, вода, этикетка, зарплата, прочие) =15р. на 1 б.</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Себестоимость 1 банки по прямым затратам = 142, 54 + 15р = 157, 54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Общее количество банок из 250 000 кг круглой рыбы * 4,38 б. = 1 095 000 банок.</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Сумма себестоимости: 1 095 000 б. * 157, 54 р. = 172 506 300 р. + затраты на строительство рыбо перерабатывающего завода 100 000 000 р. = 272 506 300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Доход = 1 095 000 б. * 200 р. опт. цена за 1б. = 219 000 000 </a:t>
            </a:r>
            <a:r>
              <a:rPr kumimoji="0" lang="ru-RU" sz="1200" b="0"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Общие затраты 272 506 300 + при условии инвестиций банковским кредитом 11% в год с учетом кредитных каникул 1,5 – 2 года. = 302 481 993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из 250 000 кг. выращенной рыбы за первый год необходимые инвестиции 302 481 993 р.   </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Так как по первому году нет прибыли, предприятие сельхоз. налогом (доходы минус расходы, 6 % с прибыли), не облагается. Для информации предприятие может работать по сельхоз налогу, если реализует не ниже 70% своей продукции, более того, в до 10 лет предприятие имеет право не облагаться налогом, если нет прибыли.</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Краткий расчет (сравнение) на объем выращенной товарной рыбы 500 000 кг. с дальнейшей переработкой на 2017 – 2018 год </a:t>
            </a:r>
            <a:r>
              <a:rPr lang="ru-RU" sz="1200" baseline="0" dirty="0" smtClean="0">
                <a:solidFill>
                  <a:srgbClr val="00006C"/>
                </a:solidFill>
                <a:latin typeface="Cambria Math" pitchFamily="18" charset="0"/>
                <a:ea typeface="Cambria Math" pitchFamily="18" charset="0"/>
                <a:cs typeface="Arial" pitchFamily="34" charset="0"/>
              </a:rPr>
              <a:t> </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500 000 * 4,38 б. = 2 190 000 б. * 15 р. = 32 850 000 р. затраты на обработку.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Общие прямые затраты по выращиванию 303 815 000 р. + прямые затраты на обработку банок 32 850 000 р. = 336 665 000 р. +  строительство перерабатывающего завода 100 000 000 р. = 436 665 000 р. + 11% проценты по кредиту = 484 698 150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Доход = 2190000 б. * 200 р. за банку = 438 000 000 р.  </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из 500 000 кг. выращенной рыбы по первому, необходимые инвестиции 484 698 150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96842"/>
          </a:xfrm>
        </p:spPr>
        <p:txBody>
          <a:bodyPr/>
          <a:lstStyle/>
          <a:p>
            <a:r>
              <a:rPr lang="ru-RU" sz="1800" b="1" dirty="0" smtClean="0">
                <a:solidFill>
                  <a:schemeClr val="bg1"/>
                </a:solidFill>
                <a:latin typeface="Cambria Math" pitchFamily="18" charset="0"/>
                <a:ea typeface="Cambria Math" pitchFamily="18" charset="0"/>
              </a:rPr>
              <a:t>Расчеты</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10</a:t>
            </a:fld>
            <a:endParaRPr lang="en-US"/>
          </a:p>
        </p:txBody>
      </p:sp>
      <p:sp>
        <p:nvSpPr>
          <p:cNvPr id="71681" name="Rectangle 1"/>
          <p:cNvSpPr>
            <a:spLocks noChangeArrowheads="1"/>
          </p:cNvSpPr>
          <p:nvPr/>
        </p:nvSpPr>
        <p:spPr bwMode="auto">
          <a:xfrm>
            <a:off x="0" y="1428736"/>
            <a:ext cx="9144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Расчет по выращиванию осетровых видов рыб объемом 250 тонн по второму году на период март 2018 г по март 2019 г. и далее ежегодно</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Прямые затраты:</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Закупка подращенной личинки (молоди) навеской 5-10 гр. Май 2018 г. на рыбоводный сезон 2019 г. в количестве 31250 шт. по цене 15р.за 1шт. 312500 * 15 = 4 687 500р.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Закупка кормов в общем количестве 300000 кг. (рост)  + 20000 кг. (старт) корма для подращенной личинки (молоди), на апрель – октябрь 2017 года.  320000 кг. * 115 = 36 800 000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41 487 500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Зарплата, штатные ед.:</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Ген. директор  150 000 р. * 12 мес. = 1 800 000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Управляющий пруд. </a:t>
            </a:r>
            <a:r>
              <a:rPr kumimoji="0" lang="ru-RU" sz="1200" b="0"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хоз</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зам. </a:t>
            </a:r>
            <a:r>
              <a:rPr kumimoji="0" lang="ru-RU" sz="1200" b="0"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дир</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80000 р. * 12 мес. = 960 000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Гл.бухгалтер 40000р *12 мес. = 480 000р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Главный рыбовод 35000 р. * 12 мес. = 420 000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Рыбовод – 2 чел. * 20000 р. * 12 мес. = 480 000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Рабочий – 4чел. * 15000 р. = 20000 р. * 9 мес. = 720 000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Охрана – 4 чел. * 10000 р. = 20000 р. * 12 мес. = 480 000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ФОТ: =</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5 340 000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Прочие затраты: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2 000 000р </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общие затраты на второй год по выращиванию рыбы = 48 827 500р.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Себестоимость 1кг живой </a:t>
            </a:r>
            <a:r>
              <a:rPr kumimoji="0" lang="ru-RU" sz="1200" b="0"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био</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массы на 2 год – 48 827 500 / 250000 кг. = </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195,31 р.</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в последующим ежегодно.</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Краткий расчет (сравнение) при объеме выращиваемой рыбы на второй год 2018 – 2019 год = 500 000 кг., затраты будут составлять – 90 315 000 р., а себестоимость 1 кг. рыбы будет = 180,63 </a:t>
            </a:r>
            <a:r>
              <a:rPr kumimoji="0" lang="ru-RU" sz="1200" b="1"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р</a:t>
            </a: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Оптовая цена на круглую рыбу 800 – 1000 руб. за 1 кг.</a:t>
            </a: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96842"/>
          </a:xfrm>
        </p:spPr>
        <p:txBody>
          <a:bodyPr/>
          <a:lstStyle/>
          <a:p>
            <a:r>
              <a:rPr lang="ru-RU" sz="1800" b="1" dirty="0" smtClean="0">
                <a:solidFill>
                  <a:schemeClr val="bg1"/>
                </a:solidFill>
                <a:latin typeface="Cambria Math" pitchFamily="18" charset="0"/>
                <a:ea typeface="Cambria Math" pitchFamily="18" charset="0"/>
              </a:rPr>
              <a:t>Расчеты</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11</a:t>
            </a:fld>
            <a:endParaRPr lang="en-US"/>
          </a:p>
        </p:txBody>
      </p:sp>
      <p:sp>
        <p:nvSpPr>
          <p:cNvPr id="72705" name="Rectangle 1"/>
          <p:cNvSpPr>
            <a:spLocks noChangeArrowheads="1"/>
          </p:cNvSpPr>
          <p:nvPr/>
        </p:nvSpPr>
        <p:spPr bwMode="auto">
          <a:xfrm>
            <a:off x="0" y="928670"/>
            <a:ext cx="91440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Расчет по переработке рыбного сырья  на 2018-2019 г. </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Консервное производство: переработка рыбы на консервы премиум класса в ст. банке.</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Выход сырья 70% (</a:t>
            </a:r>
            <a:r>
              <a:rPr kumimoji="0" lang="ru-RU" sz="1200" b="0"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коэфф</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 1,42 )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Нома закладки в банку 170гр. – 160гр. сырья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 1 кг круглой рыбы получается 4,38 банки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Себестоимость сырья на 1 б. 195, 31 р./ 4,38 б. = 44,6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Затраты на обработку:  (тара, крышка, электроэнергия, вода, этикетка, зарплата, прочие) =15 р. на 1 б.</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Общая себестоимость 1 б. = 44,6 р. + 15р. = 59,6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Общее количество банок из 250000 кг. круглой рыбы * 4,38 б. = 1095000 банок.</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Сумма затрат на обработку: 1095000 б. * 15р. = 16 425 000р.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Сумма себестоимости: 1095000 б. * 59,6 р. = 65 262 000 р.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Доход = 1095000 б. * 200 р. = 219 000 000 – себестоимость 62 262 000 р. = моржа 156 738 000 р. – проценты по кредиту – сельхоз. налог 6% с прибыли.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После второго года и последующие, от объема выращиваемой рыбы 250 000 кг. прибыль ежегодно будет составлять = 131 127 010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Краткий расчет (сравнение) на объем выращенной товарной рыбы 500000 кг. после второго года на 2017 – 2018 год = 500000 кг * 4,38 б. = 2 190 000 б. * 15 р. = 32 850 000 р. затраты на обработку.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Себестоимость 1 б. по сырью = 180 / 4,38 = 41,24 </a:t>
            </a:r>
            <a:r>
              <a:rPr kumimoji="0" lang="ru-RU" sz="1200" b="0" i="0" u="none" strike="noStrike" cap="none" normalizeH="0" baseline="0" dirty="0" err="1" smtClean="0">
                <a:ln>
                  <a:noFill/>
                </a:ln>
                <a:solidFill>
                  <a:srgbClr val="00006C"/>
                </a:solidFill>
                <a:effectLst/>
                <a:latin typeface="Cambria Math" pitchFamily="18" charset="0"/>
                <a:ea typeface="Cambria Math" pitchFamily="18" charset="0"/>
                <a:cs typeface="Arial" pitchFamily="34" charset="0"/>
              </a:rPr>
              <a:t>р</a:t>
            </a: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+ 15 р. на переработку = 56,24 р.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Общие прямые затраты по выращиванию 90 315 000 р. + общие прямые затраты на обработку банок 32 850 000 р. = Общая сумма прямых затрат 123 165 000  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Доход = 2190000 б. * 200 р. =  438 000 000 р. – затраты 123 165 000 р. = моржа 314 835 000 – 11% процентов кредит – сельхоз. налог 6% от прибыли.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Прибыль после второго года от объема выращиваемой рыбы 500000 кг. = 295 944 900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Объем необходимых инвестиций по объему выращиваемой осетровой рыбы на 250 000 кг. = 302 481 993 р. , время окупаемости 2 года. </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Ежегодная прибыль после второго года и последующие по объему 250 000 кг. = 131 127 010 р.</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ИТОГО: Объем необходимых инвестиций по объему выращиваемой осетровой рыбы на 500000 кг. = 484 698 150 р., время окупаемости 2 года.</a:t>
            </a:r>
            <a:endParaRPr kumimoji="0" lang="ru-RU" sz="1200" b="0"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68280"/>
          </a:xfrm>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12</a:t>
            </a:fld>
            <a:endParaRPr lang="en-US"/>
          </a:p>
        </p:txBody>
      </p:sp>
      <p:sp>
        <p:nvSpPr>
          <p:cNvPr id="73729" name="Rectangle 1"/>
          <p:cNvSpPr>
            <a:spLocks noChangeArrowheads="1"/>
          </p:cNvSpPr>
          <p:nvPr/>
        </p:nvSpPr>
        <p:spPr bwMode="auto">
          <a:xfrm>
            <a:off x="0" y="714356"/>
            <a:ext cx="9144000"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Ежегодная прибыль после второго года и последующие по объему 500 000 кг. = 295 944 900 р.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Затратная и доходная части указаны в близком приближении и в дальнейшем будут корректироваться и уточнятся в зависимости от заключенных договоров, конъюнктуры рынка в настоящем времени.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При наличии к 2018 году инкубационного цеха и цеха для содержания маточного, ремонтно-маточного стада для собственного воспроизводства и подращивания личинки до молоди навеской 5-10 гр., в условиях полного замкнутого хозяйства, мы в дальнейшем будем использовать свой посадочный материал и экономить до 36 000 000 р. в год. А за счет использования своего отборного посадочного материала, выход по навески выращиваемой товарной рыбы увеличится до 20%. Срок хранения консервной продукции 24 месяца с дальнейшей возможностью увеличения срока хранения до 36 месяцев.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Предложенный проект апробирован и обкатан на собственном опыте, на этом же хозяйстве, с собственной рыбо переработкой по предложенной технологии от начала до конечного результата с указанной рентабельностью. На настоящее время проведенный маркетинговый анализ рынка показал, что продукция в данном сегменте на Российском рынке не производится и не освоена, но востребована. Консервы в стекло банке, это прежде всего эстетический вид продукции, который всегда привлекает покупателя, так как прежде всего покупатель доверяет своим глазам. В жесте банке продукцию не видно, как пример; посмотрите на тушенку в жесте банке и в стекло банке и поймете, что вас больше заинтересует. На сегодняшний момент Российские производители в стекло банке рыбные консервы не выпускают, так как у них уже имеющиеся производства заточены на жестяную банку, а что бы перейти на стекло, им придется полностью  перестраивать и модернизировать производство, не меньше года готовить режимы стерилизации, сертификационную документацию, а это очень большие затраты и время, а время это деньги. </a:t>
            </a: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68280"/>
          </a:xfrm>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13</a:t>
            </a:fld>
            <a:endParaRPr lang="en-US"/>
          </a:p>
        </p:txBody>
      </p:sp>
      <p:sp>
        <p:nvSpPr>
          <p:cNvPr id="74753" name="Rectangle 1"/>
          <p:cNvSpPr>
            <a:spLocks noChangeArrowheads="1"/>
          </p:cNvSpPr>
          <p:nvPr/>
        </p:nvSpPr>
        <p:spPr bwMode="auto">
          <a:xfrm>
            <a:off x="0" y="2000240"/>
            <a:ext cx="9144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Для информации, до санкций, на Российский рынок рыбная консервация в стекло банке поступала только лишь из Латвии и то в ограниченном ассортименте (шпроты в масле, килька в томатном соусе). Помимо эстетического вида продукции в стекло банке предлагаются новые вкусовые возможности рыбной консервации, состоящие из всевозможных заливок и соусов. В плане соусов, заливок, предложенные технологии вообще новы, как пример; на настоящий момент в рыбной консервации используется только один классический соус, это томатный, а инициатор проекта, как маркетинговый ход предлагает различные соуса, как говорится, «сама рыба, она и в Африке рыба», а кулинарный шедевр у повара получается, прежде всего, за счет заливок, соусов. Итого, мы получаем новый вкусный деликатесный продукт, в привлекательном виде. В результате, конкурентная способность продукции, а если быть точным, то вне конкуренции по первому времени, исходя из этого высокая рентабельность выпускаемой продукции. Как я указал выше, вся необходимая документация, которая разрабатывается не меньше года, режимы стерилизации, рецепты, технологии, рецепты соусов и документация на них в наличии.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1"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1"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1"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14</a:t>
            </a:fld>
            <a:endParaRPr lang="en-US"/>
          </a:p>
        </p:txBody>
      </p:sp>
      <p:sp>
        <p:nvSpPr>
          <p:cNvPr id="69633" name="Rectangle 1"/>
          <p:cNvSpPr>
            <a:spLocks noChangeArrowheads="1"/>
          </p:cNvSpPr>
          <p:nvPr/>
        </p:nvSpPr>
        <p:spPr bwMode="auto">
          <a:xfrm>
            <a:off x="0" y="714356"/>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Загруженность перерабатывающего производства по времени в данном проекте </a:t>
            </a:r>
            <a:r>
              <a:rPr lang="ru-RU" sz="1600" b="1" baseline="0" dirty="0" smtClean="0">
                <a:solidFill>
                  <a:srgbClr val="00006C"/>
                </a:solidFill>
                <a:latin typeface="Cambria Math" pitchFamily="18" charset="0"/>
                <a:ea typeface="Cambria Math" pitchFamily="18" charset="0"/>
                <a:cs typeface="Arial" pitchFamily="34" charset="0"/>
              </a:rPr>
              <a:t>3 - 4</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месяца в году. По результатам работы считаю целесообразным </a:t>
            </a:r>
            <a:r>
              <a:rPr lang="ru-RU" sz="1600" b="1" baseline="0" dirty="0" smtClean="0">
                <a:solidFill>
                  <a:srgbClr val="00006C"/>
                </a:solidFill>
                <a:latin typeface="Cambria Math" pitchFamily="18" charset="0"/>
                <a:ea typeface="Cambria Math" pitchFamily="18" charset="0"/>
                <a:cs typeface="Arial" pitchFamily="34" charset="0"/>
              </a:rPr>
              <a:t>увеличение</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производственных мощностей, объема выпускаемой продукции и расширение ассортимента, с выводом завода на круглогодичный выпуск  рыбной продукции с переработкой частиковых видов рыб на консервы премиум класса в различных соусах, а так же на кулинарию (котлеты, пельмени, спец. разделка, филе, стейки, снековую продукцию, деликатесы, и мн. др.). Сырье в избытке можно получать как от собственного прудового хозяйства по выращиванию растительноядных, карповых видов рыб, так и скупать рыбу нетоварной навески у других хозяйств по приемлемой цене. Как пример; средняя стоимость прудовой рыбы 3 леток товарной навеской от 2 до 4 кг. от 6</a:t>
            </a:r>
            <a:r>
              <a:rPr lang="ru-RU" sz="1600" b="1" baseline="0" dirty="0" smtClean="0">
                <a:solidFill>
                  <a:srgbClr val="00006C"/>
                </a:solidFill>
                <a:latin typeface="Cambria Math" pitchFamily="18" charset="0"/>
                <a:ea typeface="Cambria Math" pitchFamily="18" charset="0"/>
                <a:cs typeface="Arial" pitchFamily="34" charset="0"/>
              </a:rPr>
              <a:t>0 </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до 100 руб., что для консервного производства и во общем для переработки, очень дорого. А стоимость рыбы двух леток не товарной навеской от 300 гр. до 1,5 кг., от 10 до </a:t>
            </a:r>
            <a:r>
              <a:rPr lang="ru-RU" sz="1600" b="1" baseline="0" dirty="0" smtClean="0">
                <a:solidFill>
                  <a:srgbClr val="00006C"/>
                </a:solidFill>
                <a:latin typeface="Cambria Math" pitchFamily="18" charset="0"/>
                <a:ea typeface="Cambria Math" pitchFamily="18" charset="0"/>
                <a:cs typeface="Arial" pitchFamily="34" charset="0"/>
              </a:rPr>
              <a:t>30</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руб., и спросом рыба такой навески в круглом виде практически не пользуется, отсюда и низкая цена, а для консервного производства в плане обработки, укладки в банку, подходит как нельзя лучше. Да и для прудовых хозяйств реализация двух леток более выгодна - это более быстрый оборот денежных средств, больший объем выращиваемой рыбы за 1 сезон с меньшими затратами за короткий срок. </a:t>
            </a:r>
            <a:r>
              <a:rPr lang="ru-RU" sz="1600" b="1" baseline="0" dirty="0" smtClean="0">
                <a:solidFill>
                  <a:srgbClr val="00006C"/>
                </a:solidFill>
                <a:latin typeface="Cambria Math" pitchFamily="18" charset="0"/>
                <a:ea typeface="Cambria Math" pitchFamily="18" charset="0"/>
                <a:cs typeface="Arial" pitchFamily="34" charset="0"/>
              </a:rPr>
              <a:t>С</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ебестоимость по переработке карповых, растительноядных видов рыб составит </a:t>
            </a:r>
            <a:r>
              <a:rPr lang="ru-RU" sz="1600" b="1" baseline="0" dirty="0" smtClean="0">
                <a:solidFill>
                  <a:srgbClr val="00006C"/>
                </a:solidFill>
                <a:latin typeface="Cambria Math" pitchFamily="18" charset="0"/>
                <a:ea typeface="Cambria Math" pitchFamily="18" charset="0"/>
                <a:cs typeface="Arial" pitchFamily="34" charset="0"/>
              </a:rPr>
              <a:t>15</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- 25 руб. за 1 банку, оптовая цена реализации 35 - 45 руб. за 1 банку, в зависимости от ассортимента, то есть от 80 % рентабельности.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Переработка растительноядных, карповых и других частиковых видов рыб, прежде всего, обеспечит круглогодичное использование рыбо перерабатывающего производства, существенно увеличит оборот денежных средств, соответственно и прибыль и за счет широкого ассортимента и объема выпускаемой продукции создаст преимущества и привлекательность компании на рынке.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39718"/>
          </a:xfrm>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15</a:t>
            </a:fld>
            <a:endParaRPr lang="en-US"/>
          </a:p>
        </p:txBody>
      </p:sp>
      <p:sp>
        <p:nvSpPr>
          <p:cNvPr id="75777" name="Rectangle 1"/>
          <p:cNvSpPr>
            <a:spLocks noChangeArrowheads="1"/>
          </p:cNvSpPr>
          <p:nvPr/>
        </p:nvSpPr>
        <p:spPr bwMode="auto">
          <a:xfrm>
            <a:off x="0" y="1071546"/>
            <a:ext cx="91440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На площади 320 га. водной поверхности собственного прудового хозяйства возможно выращивать частиковые, растительноядные, карповые виды рыб </a:t>
            </a:r>
            <a:r>
              <a:rPr lang="ru-RU" sz="1600" b="1" baseline="0" dirty="0" smtClean="0">
                <a:solidFill>
                  <a:srgbClr val="00006C"/>
                </a:solidFill>
                <a:latin typeface="Cambria Math" pitchFamily="18" charset="0"/>
                <a:ea typeface="Cambria Math" pitchFamily="18" charset="0"/>
                <a:cs typeface="Arial" pitchFamily="34" charset="0"/>
              </a:rPr>
              <a:t>свыше 600</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тон в год.</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Развитие и строительство данного производства позволяет плавно использовать кредитные средства распределив потребность оперативных инвестиций на 8 – месяцев начиная с марта 2017 года, по ноябрь 2017 года, тем самым уменьшая кредитную нагрузку.</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Как я указывал выше, предварительные переговоры с потенциальными покупателями проведены, ниже описаны приблизительные планы по началу переработки и сбыту готовой продукции.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Июнь-Сентябрь возобновление деловых отношений с бывшими партнерами- покупателями, поиск новых контрагентов, заключение предварительных договоров о намерении на поставку продукции.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Октябрь заключение договоров на поставку продукции с потенциальными контрагентами, возможно с частичной предоплатой.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Сентябрь-октябрь-ноябрь переработка выращенного сырья на консервы в стекло банку премиум класса.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Декабрь начало реализации, поставка продукции потенциальным покупателям.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Предполагаемые покупатели с которыми велось сотрудничество по данной продукции и др. ассортимента в города; Москва, Санкт-Петербург, Саратов, Караганда(Казахстан) , Уфа, Краснодар</a:t>
            </a:r>
            <a:r>
              <a:rPr kumimoji="0" lang="en-US"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 (</a:t>
            </a:r>
            <a:r>
              <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rPr>
              <a:t>черноморское побережье), в дальнейшем возможен и есть опыт выхода на Еврорынок, а так же на рынок Израиля.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1" i="0" u="none" strike="noStrike" cap="none" normalizeH="0" baseline="0" dirty="0" smtClean="0">
              <a:ln>
                <a:noFill/>
              </a:ln>
              <a:solidFill>
                <a:srgbClr val="00006C"/>
              </a:solidFill>
              <a:effectLst/>
              <a:latin typeface="Cambria Math" pitchFamily="18" charset="0"/>
              <a:ea typeface="Cambria Math" pitchFamily="18" charset="0"/>
              <a:cs typeface="Arial" pitchFamily="34" charset="0"/>
            </a:endParaRP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39718"/>
          </a:xfrm>
        </p:spPr>
        <p:txBody>
          <a:bodyPr/>
          <a:lstStyle/>
          <a:p>
            <a:r>
              <a:rPr lang="ru-RU" sz="1800" b="1" dirty="0" smtClean="0">
                <a:solidFill>
                  <a:schemeClr val="bg1"/>
                </a:solidFill>
                <a:latin typeface="Cambria Math" pitchFamily="18" charset="0"/>
                <a:ea typeface="Cambria Math" pitchFamily="18" charset="0"/>
              </a:rPr>
              <a:t>Описание проекта</a:t>
            </a:r>
            <a:endParaRPr lang="ru-RU" sz="1800" b="1" dirty="0">
              <a:solidFill>
                <a:schemeClr val="bg1"/>
              </a:solidFill>
              <a:latin typeface="Cambria Math" pitchFamily="18" charset="0"/>
              <a:ea typeface="Cambria Math" pitchFamily="18" charset="0"/>
            </a:endParaRPr>
          </a:p>
        </p:txBody>
      </p:sp>
      <p:sp>
        <p:nvSpPr>
          <p:cNvPr id="3" name="Номер слайда 2"/>
          <p:cNvSpPr>
            <a:spLocks noGrp="1"/>
          </p:cNvSpPr>
          <p:nvPr>
            <p:ph type="sldNum" sz="quarter" idx="11"/>
          </p:nvPr>
        </p:nvSpPr>
        <p:spPr/>
        <p:txBody>
          <a:bodyPr/>
          <a:lstStyle/>
          <a:p>
            <a:pPr>
              <a:defRPr/>
            </a:pPr>
            <a:fld id="{D3A7F706-5FAE-4E66-BD6B-91162D7DB76B}" type="slidenum">
              <a:rPr lang="en-US" smtClean="0"/>
              <a:pPr>
                <a:defRPr/>
              </a:pPr>
              <a:t>16</a:t>
            </a:fld>
            <a:endParaRPr lang="en-US"/>
          </a:p>
        </p:txBody>
      </p:sp>
      <p:sp>
        <p:nvSpPr>
          <p:cNvPr id="4" name="Прямоугольник 3"/>
          <p:cNvSpPr/>
          <p:nvPr/>
        </p:nvSpPr>
        <p:spPr>
          <a:xfrm>
            <a:off x="0" y="1357298"/>
            <a:ext cx="9144000" cy="3046988"/>
          </a:xfrm>
          <a:prstGeom prst="rect">
            <a:avLst/>
          </a:prstGeom>
        </p:spPr>
        <p:txBody>
          <a:bodyPr wrap="square">
            <a:spAutoFit/>
          </a:bodyPr>
          <a:lstStyle/>
          <a:p>
            <a:pPr lvl="0" eaLnBrk="0" hangingPunct="0"/>
            <a:r>
              <a:rPr lang="ru-RU" sz="1600" b="1" baseline="0" dirty="0" smtClean="0">
                <a:solidFill>
                  <a:srgbClr val="00006C"/>
                </a:solidFill>
                <a:latin typeface="Cambria Math" pitchFamily="18" charset="0"/>
                <a:ea typeface="Cambria Math" pitchFamily="18" charset="0"/>
                <a:cs typeface="Arial" pitchFamily="34" charset="0"/>
              </a:rPr>
              <a:t>Дополнительная информация по данному проекту с более подробной расшифровкой затрат на строительство рыбо перерабатывающего консервного завода частично готова и в дальнейшим, после определенной ясности о возможности начала реализации предложенного проекта, объемах выращиваемой рыбы, выпускаемой готовой продукции и финансовых инвестиций, будет доработана.</a:t>
            </a:r>
          </a:p>
          <a:p>
            <a:pPr lvl="0" eaLnBrk="0" hangingPunct="0"/>
            <a:r>
              <a:rPr lang="ru-RU" sz="1600" b="1" baseline="0" dirty="0" smtClean="0">
                <a:solidFill>
                  <a:srgbClr val="00006C"/>
                </a:solidFill>
                <a:latin typeface="Cambria Math" pitchFamily="18" charset="0"/>
                <a:ea typeface="Cambria Math" pitchFamily="18" charset="0"/>
                <a:cs typeface="Arial" pitchFamily="34" charset="0"/>
              </a:rPr>
              <a:t>В зависимости от небольших имеющихся к привлечению инвестиций, объем выращиваемой рыбы можно существенно сократить. </a:t>
            </a:r>
          </a:p>
          <a:p>
            <a:pPr lvl="0" eaLnBrk="0" hangingPunct="0"/>
            <a:r>
              <a:rPr lang="ru-RU" sz="1600" b="1" baseline="0" dirty="0" smtClean="0">
                <a:solidFill>
                  <a:srgbClr val="00006C"/>
                </a:solidFill>
                <a:latin typeface="Cambria Math" pitchFamily="18" charset="0"/>
                <a:ea typeface="Cambria Math" pitchFamily="18" charset="0"/>
                <a:cs typeface="Arial" pitchFamily="34" charset="0"/>
              </a:rPr>
              <a:t>Как пример, если по первому году заложить объем выращиваемой осетровой рыбы 50 тонн, то требуемых инвестиций по садковому осетровому участку понадобится в сумме от 30до 35 млн.руб., а по рыбо перерабатывающему производству (заводу), из расчета на перспективу увеличения мощности производства  25-30 млн. руб. При желании, общую сумму инвестиций в зависимости от качества оборудования и строительства производства можно сократить до 20%</a:t>
            </a:r>
            <a:endParaRPr lang="ru-RU" sz="1600" dirty="0">
              <a:solidFill>
                <a:srgbClr val="00006C"/>
              </a:solidFill>
            </a:endParaRPr>
          </a:p>
        </p:txBody>
      </p:sp>
      <p:sp>
        <p:nvSpPr>
          <p:cNvPr id="5" name="Прямоугольник 4"/>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Номер слайда 2"/>
          <p:cNvSpPr>
            <a:spLocks noGrp="1"/>
          </p:cNvSpPr>
          <p:nvPr>
            <p:ph type="sldNum" sz="quarter" idx="11"/>
          </p:nvPr>
        </p:nvSpPr>
        <p:spPr>
          <a:noFill/>
        </p:spPr>
        <p:txBody>
          <a:bodyPr/>
          <a:lstStyle/>
          <a:p>
            <a:pPr fontAlgn="base">
              <a:spcBef>
                <a:spcPct val="0"/>
              </a:spcBef>
              <a:spcAft>
                <a:spcPct val="0"/>
              </a:spcAft>
            </a:pPr>
            <a:fld id="{05DC4AB6-FB8A-41C9-8FB9-A891915A1E0E}" type="slidenum">
              <a:rPr lang="en-US" smtClean="0"/>
              <a:pPr fontAlgn="base">
                <a:spcBef>
                  <a:spcPct val="0"/>
                </a:spcBef>
                <a:spcAft>
                  <a:spcPct val="0"/>
                </a:spcAft>
              </a:pPr>
              <a:t>17</a:t>
            </a:fld>
            <a:endParaRPr lang="en-US" smtClean="0"/>
          </a:p>
        </p:txBody>
      </p:sp>
      <p:sp>
        <p:nvSpPr>
          <p:cNvPr id="28674" name="Прямоугольник 3"/>
          <p:cNvSpPr>
            <a:spLocks noChangeArrowheads="1"/>
          </p:cNvSpPr>
          <p:nvPr/>
        </p:nvSpPr>
        <p:spPr bwMode="auto">
          <a:xfrm>
            <a:off x="107950" y="1124744"/>
            <a:ext cx="8785225" cy="3985706"/>
          </a:xfrm>
          <a:prstGeom prst="rect">
            <a:avLst/>
          </a:prstGeom>
          <a:noFill/>
          <a:ln w="9525">
            <a:noFill/>
            <a:miter lim="800000"/>
            <a:headEnd/>
            <a:tailEnd/>
          </a:ln>
        </p:spPr>
        <p:txBody>
          <a:bodyPr>
            <a:spAutoFit/>
          </a:bodyPr>
          <a:lstStyle/>
          <a:p>
            <a:r>
              <a:rPr lang="ru-RU" sz="1100" b="1" baseline="0" dirty="0">
                <a:solidFill>
                  <a:srgbClr val="00006C"/>
                </a:solidFill>
                <a:latin typeface="Cambria Math" pitchFamily="18" charset="0"/>
                <a:ea typeface="Cambria Math" pitchFamily="18" charset="0"/>
              </a:rPr>
              <a:t>Региональная структура сбыта</a:t>
            </a:r>
            <a:r>
              <a:rPr lang="ru-RU" sz="1100" b="1" baseline="0" dirty="0" smtClean="0">
                <a:solidFill>
                  <a:srgbClr val="00006C"/>
                </a:solidFill>
                <a:latin typeface="Cambria Math" pitchFamily="18" charset="0"/>
                <a:ea typeface="Cambria Math" pitchFamily="18" charset="0"/>
              </a:rPr>
              <a:t>:</a:t>
            </a:r>
            <a:endParaRPr lang="ru-RU" sz="1100" baseline="0" dirty="0" smtClean="0">
              <a:solidFill>
                <a:srgbClr val="00006C"/>
              </a:solidFill>
              <a:latin typeface="Cambria Math" pitchFamily="18" charset="0"/>
              <a:ea typeface="Cambria Math" pitchFamily="18" charset="0"/>
            </a:endParaRPr>
          </a:p>
          <a:p>
            <a:r>
              <a:rPr lang="ru-RU" sz="1100" baseline="0" dirty="0" smtClean="0">
                <a:solidFill>
                  <a:srgbClr val="00006C"/>
                </a:solidFill>
                <a:latin typeface="Cambria Math" pitchFamily="18" charset="0"/>
                <a:ea typeface="Cambria Math" pitchFamily="18" charset="0"/>
              </a:rPr>
              <a:t>Рыба </a:t>
            </a:r>
            <a:r>
              <a:rPr lang="ru-RU" sz="1100" baseline="0" dirty="0">
                <a:solidFill>
                  <a:srgbClr val="00006C"/>
                </a:solidFill>
                <a:latin typeface="Cambria Math" pitchFamily="18" charset="0"/>
                <a:ea typeface="Cambria Math" pitchFamily="18" charset="0"/>
              </a:rPr>
              <a:t>– </a:t>
            </a:r>
            <a:r>
              <a:rPr lang="ru-RU" sz="1100" baseline="0" dirty="0" smtClean="0">
                <a:solidFill>
                  <a:srgbClr val="00006C"/>
                </a:solidFill>
                <a:latin typeface="Cambria Math" pitchFamily="18" charset="0"/>
                <a:ea typeface="Cambria Math" pitchFamily="18" charset="0"/>
              </a:rPr>
              <a:t>100 местный рынок по России, возможен экспорт</a:t>
            </a:r>
            <a:endParaRPr lang="ru-RU" sz="1100" baseline="0" dirty="0">
              <a:solidFill>
                <a:srgbClr val="00006C"/>
              </a:solidFill>
              <a:latin typeface="Cambria Math" pitchFamily="18" charset="0"/>
              <a:ea typeface="Cambria Math" pitchFamily="18" charset="0"/>
            </a:endParaRPr>
          </a:p>
          <a:p>
            <a:endParaRPr lang="ru-RU" sz="1100" baseline="0" dirty="0" smtClean="0">
              <a:solidFill>
                <a:srgbClr val="00006C"/>
              </a:solidFill>
              <a:latin typeface="Cambria Math" pitchFamily="18" charset="0"/>
              <a:ea typeface="Cambria Math" pitchFamily="18" charset="0"/>
            </a:endParaRPr>
          </a:p>
          <a:p>
            <a:r>
              <a:rPr lang="ru-RU" sz="1100" b="1" baseline="0" dirty="0" smtClean="0">
                <a:solidFill>
                  <a:srgbClr val="00006C"/>
                </a:solidFill>
                <a:latin typeface="Cambria Math" pitchFamily="18" charset="0"/>
                <a:ea typeface="Cambria Math" pitchFamily="18" charset="0"/>
              </a:rPr>
              <a:t>Логистика по РФ:</a:t>
            </a:r>
            <a:endParaRPr lang="ru-RU" sz="1100" baseline="0" dirty="0" smtClean="0">
              <a:solidFill>
                <a:srgbClr val="00006C"/>
              </a:solidFill>
              <a:latin typeface="Cambria Math" pitchFamily="18" charset="0"/>
              <a:ea typeface="Cambria Math" pitchFamily="18" charset="0"/>
            </a:endParaRPr>
          </a:p>
          <a:p>
            <a:r>
              <a:rPr lang="ru-RU" sz="1100" baseline="0" dirty="0" smtClean="0">
                <a:solidFill>
                  <a:srgbClr val="00006C"/>
                </a:solidFill>
                <a:latin typeface="Cambria Math" pitchFamily="18" charset="0"/>
                <a:ea typeface="Cambria Math" pitchFamily="18" charset="0"/>
              </a:rPr>
              <a:t>Живая рыба – использование своего транспорта (грузовики-рыбовозы);</a:t>
            </a:r>
          </a:p>
          <a:p>
            <a:r>
              <a:rPr lang="ru-RU" sz="1100" baseline="0" dirty="0" smtClean="0">
                <a:solidFill>
                  <a:srgbClr val="00006C"/>
                </a:solidFill>
                <a:latin typeface="Cambria Math" pitchFamily="18" charset="0"/>
                <a:ea typeface="Cambria Math" pitchFamily="18" charset="0"/>
              </a:rPr>
              <a:t>Мороженая рыба и продукты переработки – перевозка с привлечением логистической компании на договорной основе.</a:t>
            </a:r>
          </a:p>
          <a:p>
            <a:endParaRPr lang="ru-RU" sz="1100" baseline="0" dirty="0" smtClean="0">
              <a:solidFill>
                <a:srgbClr val="00006C"/>
              </a:solidFill>
              <a:latin typeface="Cambria Math" pitchFamily="18" charset="0"/>
              <a:ea typeface="Cambria Math" pitchFamily="18" charset="0"/>
            </a:endParaRPr>
          </a:p>
          <a:p>
            <a:r>
              <a:rPr lang="ru-RU" sz="1100" b="1" i="1" baseline="0" dirty="0" smtClean="0">
                <a:solidFill>
                  <a:srgbClr val="00006C"/>
                </a:solidFill>
                <a:latin typeface="Cambria Math" pitchFamily="18" charset="0"/>
                <a:ea typeface="Cambria Math" pitchFamily="18" charset="0"/>
              </a:rPr>
              <a:t>Доля логистики ввиду высокой цены икры не превышает 1% от стоимости товара (автотранспорт )</a:t>
            </a:r>
          </a:p>
          <a:p>
            <a:endParaRPr lang="ru-RU" sz="1100" baseline="0" dirty="0">
              <a:solidFill>
                <a:srgbClr val="00006C"/>
              </a:solidFill>
              <a:latin typeface="Cambria Math" pitchFamily="18" charset="0"/>
              <a:ea typeface="Cambria Math" pitchFamily="18" charset="0"/>
            </a:endParaRPr>
          </a:p>
          <a:p>
            <a:r>
              <a:rPr lang="ru-RU" sz="1100" b="1" baseline="0" dirty="0">
                <a:solidFill>
                  <a:srgbClr val="00006C"/>
                </a:solidFill>
                <a:latin typeface="Cambria Math" pitchFamily="18" charset="0"/>
                <a:ea typeface="Cambria Math" pitchFamily="18" charset="0"/>
              </a:rPr>
              <a:t>Каналы сбыта продукции:</a:t>
            </a:r>
          </a:p>
          <a:p>
            <a:r>
              <a:rPr lang="ru-RU" sz="1100" baseline="0" dirty="0" smtClean="0">
                <a:solidFill>
                  <a:srgbClr val="00006C"/>
                </a:solidFill>
                <a:latin typeface="Cambria Math" pitchFamily="18" charset="0"/>
                <a:ea typeface="Cambria Math" pitchFamily="18" charset="0"/>
              </a:rPr>
              <a:t>Продуктовые сети, работа по прямым контрактам, создание своего торгового дома.</a:t>
            </a:r>
            <a:endParaRPr lang="ru-RU" sz="1100" baseline="0" dirty="0">
              <a:solidFill>
                <a:srgbClr val="00006C"/>
              </a:solidFill>
              <a:latin typeface="Cambria Math" pitchFamily="18" charset="0"/>
              <a:ea typeface="Cambria Math" pitchFamily="18" charset="0"/>
            </a:endParaRPr>
          </a:p>
          <a:p>
            <a:endParaRPr lang="ru-RU" sz="1100" baseline="0" dirty="0">
              <a:solidFill>
                <a:srgbClr val="00006C"/>
              </a:solidFill>
              <a:latin typeface="Cambria Math" pitchFamily="18" charset="0"/>
              <a:ea typeface="Cambria Math" pitchFamily="18" charset="0"/>
            </a:endParaRPr>
          </a:p>
          <a:p>
            <a:r>
              <a:rPr lang="ru-RU" sz="1100" b="1" baseline="0" dirty="0">
                <a:solidFill>
                  <a:srgbClr val="00006C"/>
                </a:solidFill>
                <a:latin typeface="Cambria Math" pitchFamily="18" charset="0"/>
                <a:ea typeface="Cambria Math" pitchFamily="18" charset="0"/>
              </a:rPr>
              <a:t>Структура продаж:</a:t>
            </a:r>
          </a:p>
          <a:p>
            <a:r>
              <a:rPr lang="ru-RU" sz="1100" baseline="0" dirty="0" smtClean="0">
                <a:solidFill>
                  <a:srgbClr val="00006C"/>
                </a:solidFill>
                <a:latin typeface="Cambria Math" pitchFamily="18" charset="0"/>
                <a:ea typeface="Cambria Math" pitchFamily="18" charset="0"/>
              </a:rPr>
              <a:t>Вся </a:t>
            </a:r>
            <a:r>
              <a:rPr lang="ru-RU" sz="1100" baseline="0" dirty="0">
                <a:solidFill>
                  <a:srgbClr val="00006C"/>
                </a:solidFill>
                <a:latin typeface="Cambria Math" pitchFamily="18" charset="0"/>
                <a:ea typeface="Cambria Math" pitchFamily="18" charset="0"/>
              </a:rPr>
              <a:t> </a:t>
            </a:r>
            <a:r>
              <a:rPr lang="ru-RU" sz="1100" baseline="0" dirty="0" smtClean="0">
                <a:solidFill>
                  <a:srgbClr val="00006C"/>
                </a:solidFill>
                <a:latin typeface="Cambria Math" pitchFamily="18" charset="0"/>
                <a:ea typeface="Cambria Math" pitchFamily="18" charset="0"/>
              </a:rPr>
              <a:t>Рыба </a:t>
            </a:r>
            <a:r>
              <a:rPr lang="ru-RU" sz="1100" baseline="0" dirty="0">
                <a:solidFill>
                  <a:srgbClr val="00006C"/>
                </a:solidFill>
                <a:latin typeface="Cambria Math" pitchFamily="18" charset="0"/>
                <a:ea typeface="Cambria Math" pitchFamily="18" charset="0"/>
              </a:rPr>
              <a:t>– 100% продаж в </a:t>
            </a:r>
            <a:r>
              <a:rPr lang="ru-RU" sz="1100" baseline="0" dirty="0" smtClean="0">
                <a:solidFill>
                  <a:srgbClr val="00006C"/>
                </a:solidFill>
                <a:latin typeface="Cambria Math" pitchFamily="18" charset="0"/>
                <a:ea typeface="Cambria Math" pitchFamily="18" charset="0"/>
              </a:rPr>
              <a:t>охлажденном, живом виде, переработка (консервы, деликатесы, полуфабрикаты)*</a:t>
            </a:r>
            <a:endParaRPr lang="ru-RU" sz="1100" baseline="0" dirty="0">
              <a:solidFill>
                <a:srgbClr val="00006C"/>
              </a:solidFill>
              <a:latin typeface="Cambria Math" pitchFamily="18" charset="0"/>
              <a:ea typeface="Cambria Math" pitchFamily="18" charset="0"/>
            </a:endParaRPr>
          </a:p>
          <a:p>
            <a:endParaRPr lang="ru-RU" sz="1100" baseline="0" dirty="0">
              <a:solidFill>
                <a:srgbClr val="00006C"/>
              </a:solidFill>
              <a:latin typeface="Cambria Math" pitchFamily="18" charset="0"/>
              <a:ea typeface="Cambria Math" pitchFamily="18" charset="0"/>
            </a:endParaRPr>
          </a:p>
          <a:p>
            <a:r>
              <a:rPr lang="ru-RU" sz="1100" b="1" baseline="0" dirty="0">
                <a:solidFill>
                  <a:srgbClr val="00006C"/>
                </a:solidFill>
                <a:latin typeface="Cambria Math" pitchFamily="18" charset="0"/>
                <a:ea typeface="Cambria Math" pitchFamily="18" charset="0"/>
              </a:rPr>
              <a:t>Цены реализации</a:t>
            </a:r>
            <a:r>
              <a:rPr lang="ru-RU" sz="1100" b="1" baseline="0" dirty="0" smtClean="0">
                <a:solidFill>
                  <a:srgbClr val="00006C"/>
                </a:solidFill>
                <a:latin typeface="Cambria Math" pitchFamily="18" charset="0"/>
                <a:ea typeface="Cambria Math" pitchFamily="18" charset="0"/>
              </a:rPr>
              <a:t>:</a:t>
            </a:r>
            <a:endParaRPr lang="ru-RU" sz="1100" baseline="0" dirty="0">
              <a:solidFill>
                <a:srgbClr val="00006C"/>
              </a:solidFill>
              <a:latin typeface="Cambria Math" pitchFamily="18" charset="0"/>
              <a:ea typeface="Cambria Math" pitchFamily="18" charset="0"/>
            </a:endParaRPr>
          </a:p>
          <a:p>
            <a:r>
              <a:rPr lang="ru-RU" sz="1100" baseline="0" dirty="0">
                <a:solidFill>
                  <a:srgbClr val="00006C"/>
                </a:solidFill>
                <a:latin typeface="Cambria Math" pitchFamily="18" charset="0"/>
                <a:ea typeface="Cambria Math" pitchFamily="18" charset="0"/>
              </a:rPr>
              <a:t>Цена на мясо рыбы </a:t>
            </a:r>
            <a:r>
              <a:rPr lang="ru-RU" sz="1100" baseline="0" dirty="0" smtClean="0">
                <a:solidFill>
                  <a:srgbClr val="00006C"/>
                </a:solidFill>
                <a:latin typeface="Cambria Math" pitchFamily="18" charset="0"/>
                <a:ea typeface="Cambria Math" pitchFamily="18" charset="0"/>
              </a:rPr>
              <a:t> 800 – 1000 руб../</a:t>
            </a:r>
            <a:r>
              <a:rPr lang="ru-RU" sz="1100" baseline="0" dirty="0">
                <a:solidFill>
                  <a:srgbClr val="00006C"/>
                </a:solidFill>
                <a:latin typeface="Cambria Math" pitchFamily="18" charset="0"/>
                <a:ea typeface="Cambria Math" pitchFamily="18" charset="0"/>
              </a:rPr>
              <a:t>кг. </a:t>
            </a:r>
            <a:r>
              <a:rPr lang="ru-RU" sz="1100" baseline="0" dirty="0" smtClean="0">
                <a:solidFill>
                  <a:srgbClr val="00006C"/>
                </a:solidFill>
                <a:latin typeface="Cambria Math" pitchFamily="18" charset="0"/>
                <a:ea typeface="Cambria Math" pitchFamily="18" charset="0"/>
              </a:rPr>
              <a:t>(данные </a:t>
            </a:r>
            <a:r>
              <a:rPr lang="ru-RU" sz="1100" baseline="0" dirty="0">
                <a:solidFill>
                  <a:srgbClr val="00006C"/>
                </a:solidFill>
                <a:latin typeface="Cambria Math" pitchFamily="18" charset="0"/>
                <a:ea typeface="Cambria Math" pitchFamily="18" charset="0"/>
              </a:rPr>
              <a:t>по текущим оптовым </a:t>
            </a:r>
            <a:r>
              <a:rPr lang="ru-RU" sz="1100" baseline="0" dirty="0" smtClean="0">
                <a:solidFill>
                  <a:srgbClr val="00006C"/>
                </a:solidFill>
                <a:latin typeface="Cambria Math" pitchFamily="18" charset="0"/>
                <a:ea typeface="Cambria Math" pitchFamily="18" charset="0"/>
              </a:rPr>
              <a:t>ценам </a:t>
            </a:r>
            <a:r>
              <a:rPr lang="ru-RU" sz="1100" baseline="0" dirty="0">
                <a:solidFill>
                  <a:srgbClr val="00006C"/>
                </a:solidFill>
                <a:latin typeface="Cambria Math" pitchFamily="18" charset="0"/>
                <a:ea typeface="Cambria Math" pitchFamily="18" charset="0"/>
              </a:rPr>
              <a:t>на живую рыбу в Астрахани</a:t>
            </a:r>
            <a:r>
              <a:rPr lang="ru-RU" sz="1100" baseline="0" dirty="0" smtClean="0">
                <a:solidFill>
                  <a:srgbClr val="00006C"/>
                </a:solidFill>
                <a:latin typeface="Cambria Math" pitchFamily="18" charset="0"/>
                <a:ea typeface="Cambria Math" pitchFamily="18" charset="0"/>
              </a:rPr>
              <a:t>). </a:t>
            </a:r>
          </a:p>
          <a:p>
            <a:endParaRPr lang="ru-RU" sz="1100" baseline="0" dirty="0" smtClean="0">
              <a:solidFill>
                <a:srgbClr val="00006C"/>
              </a:solidFill>
              <a:latin typeface="Cambria Math" pitchFamily="18" charset="0"/>
              <a:ea typeface="Cambria Math" pitchFamily="18" charset="0"/>
            </a:endParaRPr>
          </a:p>
          <a:p>
            <a:r>
              <a:rPr lang="ru-RU" sz="1100" b="1" baseline="0" dirty="0" smtClean="0">
                <a:solidFill>
                  <a:srgbClr val="00006C"/>
                </a:solidFill>
                <a:latin typeface="Cambria Math" pitchFamily="18" charset="0"/>
                <a:ea typeface="Cambria Math" pitchFamily="18" charset="0"/>
              </a:rPr>
              <a:t>Бренд</a:t>
            </a:r>
          </a:p>
          <a:p>
            <a:r>
              <a:rPr lang="ru-RU" sz="1100" baseline="0" dirty="0" smtClean="0">
                <a:solidFill>
                  <a:srgbClr val="00006C"/>
                </a:solidFill>
                <a:latin typeface="Cambria Math" pitchFamily="18" charset="0"/>
                <a:ea typeface="Cambria Math" pitchFamily="18" charset="0"/>
              </a:rPr>
              <a:t>В проекте предполагается продажа рыбы без бренда. </a:t>
            </a:r>
          </a:p>
          <a:p>
            <a:r>
              <a:rPr lang="ru-RU" sz="1100" baseline="0" dirty="0" smtClean="0">
                <a:solidFill>
                  <a:srgbClr val="00006C"/>
                </a:solidFill>
                <a:latin typeface="Cambria Math" pitchFamily="18" charset="0"/>
                <a:ea typeface="Cambria Math" pitchFamily="18" charset="0"/>
              </a:rPr>
              <a:t>По ходу реализации проекта возможно рассмотрение варианта создания бренда на Российском и мировом рынках, затраты не оценивались.</a:t>
            </a:r>
          </a:p>
          <a:p>
            <a:r>
              <a:rPr lang="ru-RU" sz="1100" baseline="0" dirty="0" smtClean="0">
                <a:solidFill>
                  <a:srgbClr val="00006C"/>
                </a:solidFill>
                <a:latin typeface="Cambria Math" pitchFamily="18" charset="0"/>
                <a:ea typeface="Cambria Math" pitchFamily="18" charset="0"/>
              </a:rPr>
              <a:t>Бренд «Жемчужный край» не является </a:t>
            </a:r>
            <a:r>
              <a:rPr lang="ru-RU" sz="1100" baseline="0" dirty="0" err="1" smtClean="0">
                <a:solidFill>
                  <a:srgbClr val="00006C"/>
                </a:solidFill>
                <a:latin typeface="Cambria Math" pitchFamily="18" charset="0"/>
                <a:ea typeface="Cambria Math" pitchFamily="18" charset="0"/>
              </a:rPr>
              <a:t>охрано-способным</a:t>
            </a:r>
            <a:r>
              <a:rPr lang="ru-RU" sz="1100" baseline="0" dirty="0" smtClean="0">
                <a:solidFill>
                  <a:srgbClr val="00006C"/>
                </a:solidFill>
                <a:latin typeface="Cambria Math" pitchFamily="18" charset="0"/>
                <a:ea typeface="Cambria Math" pitchFamily="18" charset="0"/>
              </a:rPr>
              <a:t> .</a:t>
            </a:r>
            <a:endParaRPr lang="ru-RU" sz="1100" baseline="0" dirty="0">
              <a:solidFill>
                <a:srgbClr val="00006C"/>
              </a:solidFill>
              <a:latin typeface="Cambria Math" pitchFamily="18" charset="0"/>
              <a:ea typeface="Cambria Math" pitchFamily="18" charset="0"/>
            </a:endParaRPr>
          </a:p>
        </p:txBody>
      </p:sp>
      <p:sp>
        <p:nvSpPr>
          <p:cNvPr id="28675" name="Line 8"/>
          <p:cNvSpPr>
            <a:spLocks noChangeShapeType="1"/>
          </p:cNvSpPr>
          <p:nvPr/>
        </p:nvSpPr>
        <p:spPr bwMode="auto">
          <a:xfrm flipV="1">
            <a:off x="228600" y="1130300"/>
            <a:ext cx="4191000" cy="1588"/>
          </a:xfrm>
          <a:prstGeom prst="line">
            <a:avLst/>
          </a:prstGeom>
          <a:noFill/>
          <a:ln w="19050">
            <a:solidFill>
              <a:srgbClr val="005E8B"/>
            </a:solidFill>
            <a:round/>
            <a:headEnd/>
            <a:tailEnd/>
          </a:ln>
        </p:spPr>
        <p:txBody>
          <a:bodyPr/>
          <a:lstStyle/>
          <a:p>
            <a:endParaRPr lang="ru-RU"/>
          </a:p>
        </p:txBody>
      </p:sp>
      <p:sp>
        <p:nvSpPr>
          <p:cNvPr id="28676" name="Text Box 10"/>
          <p:cNvSpPr txBox="1">
            <a:spLocks noChangeArrowheads="1"/>
          </p:cNvSpPr>
          <p:nvPr/>
        </p:nvSpPr>
        <p:spPr bwMode="gray">
          <a:xfrm>
            <a:off x="214313" y="762000"/>
            <a:ext cx="4183062" cy="366713"/>
          </a:xfrm>
          <a:prstGeom prst="rect">
            <a:avLst/>
          </a:prstGeom>
          <a:noFill/>
          <a:ln w="12700" algn="ctr">
            <a:noFill/>
            <a:miter lim="800000"/>
            <a:headEnd type="none" w="sm" len="sm"/>
            <a:tailEnd type="none" w="sm" len="sm"/>
          </a:ln>
        </p:spPr>
        <p:txBody>
          <a:bodyPr lIns="64008" tIns="63500" rIns="63500" bIns="63500" anchor="b"/>
          <a:lstStyle/>
          <a:p>
            <a:pPr eaLnBrk="0" hangingPunct="0"/>
            <a:r>
              <a:rPr lang="ru-RU" sz="1400" baseline="0" dirty="0">
                <a:solidFill>
                  <a:schemeClr val="accent1">
                    <a:lumMod val="50000"/>
                  </a:schemeClr>
                </a:solidFill>
                <a:latin typeface="Cambria Math" pitchFamily="18" charset="0"/>
                <a:ea typeface="Cambria Math" pitchFamily="18" charset="0"/>
              </a:rPr>
              <a:t>Коммерческая стратегия</a:t>
            </a:r>
            <a:endParaRPr lang="en-GB" sz="1400" baseline="0" dirty="0">
              <a:solidFill>
                <a:schemeClr val="accent1">
                  <a:lumMod val="50000"/>
                </a:schemeClr>
              </a:solidFill>
              <a:latin typeface="Cambria Math" pitchFamily="18" charset="0"/>
              <a:ea typeface="Cambria Math" pitchFamily="18" charset="0"/>
            </a:endParaRPr>
          </a:p>
        </p:txBody>
      </p:sp>
      <p:sp>
        <p:nvSpPr>
          <p:cNvPr id="28677" name="Text Box 16"/>
          <p:cNvSpPr txBox="1">
            <a:spLocks noChangeArrowheads="1"/>
          </p:cNvSpPr>
          <p:nvPr/>
        </p:nvSpPr>
        <p:spPr bwMode="auto">
          <a:xfrm>
            <a:off x="4643438" y="6429396"/>
            <a:ext cx="4105622" cy="469359"/>
          </a:xfrm>
          <a:prstGeom prst="rect">
            <a:avLst/>
          </a:prstGeom>
          <a:noFill/>
          <a:ln w="9525">
            <a:noFill/>
            <a:miter lim="800000"/>
            <a:headEnd/>
            <a:tailEnd/>
          </a:ln>
        </p:spPr>
        <p:txBody>
          <a:bodyPr wrap="square">
            <a:spAutoFit/>
          </a:bodyPr>
          <a:lstStyle/>
          <a:p>
            <a:pPr>
              <a:spcBef>
                <a:spcPct val="50000"/>
              </a:spcBef>
              <a:buFont typeface="Arial" charset="0"/>
              <a:buChar char="•"/>
            </a:pPr>
            <a:r>
              <a:rPr lang="ru-RU" sz="700" i="1" baseline="0" dirty="0">
                <a:solidFill>
                  <a:srgbClr val="000000"/>
                </a:solidFill>
              </a:rPr>
              <a:t>Существует потенциал улучшения показателей проекта при организации консервного производства (</a:t>
            </a:r>
            <a:r>
              <a:rPr lang="ru-RU" sz="700" i="1" baseline="0" dirty="0" err="1">
                <a:solidFill>
                  <a:srgbClr val="000000"/>
                </a:solidFill>
              </a:rPr>
              <a:t>прессервы</a:t>
            </a:r>
            <a:r>
              <a:rPr lang="ru-RU" sz="700" i="1" baseline="0" dirty="0">
                <a:solidFill>
                  <a:srgbClr val="000000"/>
                </a:solidFill>
              </a:rPr>
              <a:t> из рыбы)</a:t>
            </a:r>
          </a:p>
          <a:p>
            <a:pPr>
              <a:spcBef>
                <a:spcPct val="50000"/>
              </a:spcBef>
            </a:pPr>
            <a:r>
              <a:rPr lang="ru-RU" sz="700" i="1" baseline="0" dirty="0">
                <a:solidFill>
                  <a:srgbClr val="000000"/>
                </a:solidFill>
              </a:rPr>
              <a:t>** По данным Пичугина В.</a:t>
            </a:r>
            <a:endParaRPr lang="en-US" sz="700" i="1" baseline="0" dirty="0">
              <a:solidFill>
                <a:srgbClr val="000000"/>
              </a:solidFill>
            </a:endParaRPr>
          </a:p>
        </p:txBody>
      </p:sp>
      <p:sp>
        <p:nvSpPr>
          <p:cNvPr id="9" name="Rectangle 3"/>
          <p:cNvSpPr txBox="1">
            <a:spLocks noChangeArrowheads="1"/>
          </p:cNvSpPr>
          <p:nvPr/>
        </p:nvSpPr>
        <p:spPr bwMode="auto">
          <a:xfrm>
            <a:off x="0" y="142852"/>
            <a:ext cx="8229600" cy="571523"/>
          </a:xfrm>
          <a:prstGeom prst="rect">
            <a:avLst/>
          </a:prstGeom>
          <a:noFill/>
          <a:ln>
            <a:miter lim="800000"/>
            <a:headEnd/>
            <a:tailEnd/>
          </a:ln>
        </p:spPr>
        <p:txBody>
          <a:bodyPr/>
          <a:lstStyle/>
          <a:p>
            <a:pPr>
              <a:defRPr/>
            </a:pPr>
            <a:r>
              <a:rPr lang="ru-RU" b="1" kern="0" baseline="0" dirty="0" smtClean="0">
                <a:solidFill>
                  <a:srgbClr val="FFFFFF"/>
                </a:solidFill>
                <a:latin typeface="Cambria Math" pitchFamily="18" charset="0"/>
                <a:ea typeface="Cambria Math" pitchFamily="18" charset="0"/>
              </a:rPr>
              <a:t>Производство товарной осетровой рыбы</a:t>
            </a:r>
            <a:endParaRPr lang="ru-RU" b="1" kern="0" baseline="0" dirty="0">
              <a:solidFill>
                <a:srgbClr val="FFFFFF"/>
              </a:solidFill>
              <a:latin typeface="Cambria Math" pitchFamily="18" charset="0"/>
              <a:ea typeface="Cambria Math" pitchFamily="18" charset="0"/>
            </a:endParaRPr>
          </a:p>
        </p:txBody>
      </p:sp>
      <p:sp>
        <p:nvSpPr>
          <p:cNvPr id="8" name="Прямоугольник 7"/>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83" name="Номер слайда 2"/>
          <p:cNvSpPr>
            <a:spLocks noGrp="1"/>
          </p:cNvSpPr>
          <p:nvPr>
            <p:ph type="sldNum" sz="quarter" idx="11"/>
          </p:nvPr>
        </p:nvSpPr>
        <p:spPr>
          <a:noFill/>
        </p:spPr>
        <p:txBody>
          <a:bodyPr/>
          <a:lstStyle/>
          <a:p>
            <a:pPr fontAlgn="base">
              <a:spcBef>
                <a:spcPct val="0"/>
              </a:spcBef>
              <a:spcAft>
                <a:spcPct val="0"/>
              </a:spcAft>
            </a:pPr>
            <a:fld id="{28DC4F4A-A2C2-4125-A8E3-BB23489BCEC8}" type="slidenum">
              <a:rPr lang="en-US" smtClean="0"/>
              <a:pPr fontAlgn="base">
                <a:spcBef>
                  <a:spcPct val="0"/>
                </a:spcBef>
                <a:spcAft>
                  <a:spcPct val="0"/>
                </a:spcAft>
              </a:pPr>
              <a:t>18</a:t>
            </a:fld>
            <a:endParaRPr lang="en-US" smtClean="0"/>
          </a:p>
        </p:txBody>
      </p:sp>
      <p:sp>
        <p:nvSpPr>
          <p:cNvPr id="29784" name="Прямоугольник 6"/>
          <p:cNvSpPr>
            <a:spLocks noChangeArrowheads="1"/>
          </p:cNvSpPr>
          <p:nvPr/>
        </p:nvSpPr>
        <p:spPr bwMode="auto">
          <a:xfrm>
            <a:off x="142844" y="1071547"/>
            <a:ext cx="9001155" cy="2677656"/>
          </a:xfrm>
          <a:prstGeom prst="rect">
            <a:avLst/>
          </a:prstGeom>
          <a:noFill/>
          <a:ln w="9525">
            <a:noFill/>
            <a:miter lim="800000"/>
            <a:headEnd/>
            <a:tailEnd/>
          </a:ln>
        </p:spPr>
        <p:txBody>
          <a:bodyPr wrap="square">
            <a:spAutoFit/>
          </a:bodyPr>
          <a:lstStyle/>
          <a:p>
            <a:r>
              <a:rPr lang="ru-RU" sz="1200" b="1" baseline="0" dirty="0" smtClean="0">
                <a:solidFill>
                  <a:srgbClr val="00006C"/>
                </a:solidFill>
                <a:latin typeface="Cambria Math" pitchFamily="18" charset="0"/>
                <a:ea typeface="Cambria Math" pitchFamily="18" charset="0"/>
              </a:rPr>
              <a:t>Местоположение предприятия:</a:t>
            </a:r>
          </a:p>
          <a:p>
            <a:r>
              <a:rPr lang="ru-RU" sz="1200" baseline="0" dirty="0" smtClean="0">
                <a:solidFill>
                  <a:srgbClr val="00006C"/>
                </a:solidFill>
                <a:latin typeface="Cambria Math" pitchFamily="18" charset="0"/>
                <a:ea typeface="Cambria Math" pitchFamily="18" charset="0"/>
              </a:rPr>
              <a:t>Предприятие расположено в Астраханской области наиболее подходящая по природно-климатических условиям, логистика доставки продукции решающего значения не имеет (составляет менее 1% в стоимости продукта), для сбыта мяса осетра в живом виде желательно приобретение </a:t>
            </a:r>
            <a:r>
              <a:rPr lang="ru-RU" sz="1200" baseline="0" dirty="0" err="1" smtClean="0">
                <a:solidFill>
                  <a:srgbClr val="00006C"/>
                </a:solidFill>
                <a:latin typeface="Cambria Math" pitchFamily="18" charset="0"/>
                <a:ea typeface="Cambria Math" pitchFamily="18" charset="0"/>
              </a:rPr>
              <a:t>живорыбки</a:t>
            </a:r>
            <a:r>
              <a:rPr lang="ru-RU" sz="1200" baseline="0" dirty="0" smtClean="0">
                <a:solidFill>
                  <a:srgbClr val="00006C"/>
                </a:solidFill>
                <a:latin typeface="Cambria Math" pitchFamily="18" charset="0"/>
                <a:ea typeface="Cambria Math" pitchFamily="18" charset="0"/>
              </a:rPr>
              <a:t>, перевозка живой рыбы возможна на расстояние более 500 км.</a:t>
            </a:r>
          </a:p>
          <a:p>
            <a:r>
              <a:rPr lang="ru-RU" sz="1200" baseline="0" dirty="0" smtClean="0">
                <a:solidFill>
                  <a:srgbClr val="00006C"/>
                </a:solidFill>
                <a:latin typeface="Cambria Math" pitchFamily="18" charset="0"/>
                <a:ea typeface="Cambria Math" pitchFamily="18" charset="0"/>
              </a:rPr>
              <a:t>При строительстве участка, желательно выполнение следующих условий</a:t>
            </a:r>
          </a:p>
          <a:p>
            <a:r>
              <a:rPr lang="ru-RU" sz="1200" baseline="0" dirty="0" smtClean="0">
                <a:solidFill>
                  <a:srgbClr val="00006C"/>
                </a:solidFill>
                <a:latin typeface="Cambria Math" pitchFamily="18" charset="0"/>
                <a:ea typeface="Cambria Math" pitchFamily="18" charset="0"/>
              </a:rPr>
              <a:t>	- подключение электроснабжению, газу и или к другому энергоресурсу для отопления.</a:t>
            </a:r>
          </a:p>
          <a:p>
            <a:r>
              <a:rPr lang="ru-RU" sz="1200" b="1" baseline="0" dirty="0" smtClean="0">
                <a:solidFill>
                  <a:srgbClr val="00006C"/>
                </a:solidFill>
                <a:latin typeface="Cambria Math" pitchFamily="18" charset="0"/>
                <a:ea typeface="Cambria Math" pitchFamily="18" charset="0"/>
              </a:rPr>
              <a:t>Оборудование:</a:t>
            </a:r>
          </a:p>
          <a:p>
            <a:r>
              <a:rPr lang="ru-RU" sz="1200" baseline="0" dirty="0" smtClean="0">
                <a:solidFill>
                  <a:srgbClr val="00006C"/>
                </a:solidFill>
                <a:latin typeface="Cambria Math" pitchFamily="18" charset="0"/>
                <a:ea typeface="Cambria Math" pitchFamily="18" charset="0"/>
              </a:rPr>
              <a:t>В основу проекта заложено использование садков, строительство ангара, бытовых помещений </a:t>
            </a:r>
          </a:p>
          <a:p>
            <a:r>
              <a:rPr lang="ru-RU" sz="1200" b="1" baseline="0" dirty="0" smtClean="0">
                <a:solidFill>
                  <a:srgbClr val="00006C"/>
                </a:solidFill>
                <a:latin typeface="Cambria Math" pitchFamily="18" charset="0"/>
                <a:ea typeface="Cambria Math" pitchFamily="18" charset="0"/>
              </a:rPr>
              <a:t>Условия оплаты: </a:t>
            </a:r>
          </a:p>
          <a:p>
            <a:r>
              <a:rPr lang="ru-RU" sz="1200" baseline="0" dirty="0" smtClean="0">
                <a:solidFill>
                  <a:srgbClr val="00006C"/>
                </a:solidFill>
                <a:latin typeface="Cambria Math" pitchFamily="18" charset="0"/>
                <a:ea typeface="Cambria Math" pitchFamily="18" charset="0"/>
              </a:rPr>
              <a:t>Постепенное использование оперативных средств, в зависимости от этапа строительства садков и подрастающей биомассы</a:t>
            </a:r>
          </a:p>
          <a:p>
            <a:r>
              <a:rPr lang="ru-RU" sz="1200" b="1" baseline="0" dirty="0" smtClean="0">
                <a:solidFill>
                  <a:srgbClr val="00006C"/>
                </a:solidFill>
                <a:latin typeface="Cambria Math" pitchFamily="18" charset="0"/>
                <a:ea typeface="Cambria Math" pitchFamily="18" charset="0"/>
              </a:rPr>
              <a:t>Сроки исполнения:</a:t>
            </a:r>
          </a:p>
          <a:p>
            <a:r>
              <a:rPr lang="ru-RU" sz="1200" baseline="0" dirty="0" smtClean="0">
                <a:solidFill>
                  <a:srgbClr val="00006C"/>
                </a:solidFill>
                <a:latin typeface="Cambria Math" pitchFamily="18" charset="0"/>
                <a:ea typeface="Cambria Math" pitchFamily="18" charset="0"/>
              </a:rPr>
              <a:t>1 этап: 6 месяцев - строительство садкого участка и перерабатывающего завода начало одновременно с посадкой и выращиванием рыбы </a:t>
            </a:r>
            <a:endParaRPr lang="ru-RU" sz="1200" baseline="0" dirty="0">
              <a:solidFill>
                <a:srgbClr val="00006C"/>
              </a:solidFill>
              <a:latin typeface="Cambria Math" pitchFamily="18" charset="0"/>
              <a:ea typeface="Cambria Math" pitchFamily="18" charset="0"/>
            </a:endParaRPr>
          </a:p>
          <a:p>
            <a:endParaRPr lang="ru-RU" sz="1200" b="1" baseline="0" dirty="0">
              <a:solidFill>
                <a:srgbClr val="00006C"/>
              </a:solidFill>
              <a:latin typeface="Cambria Math" pitchFamily="18" charset="0"/>
              <a:ea typeface="Cambria Math" pitchFamily="18" charset="0"/>
            </a:endParaRPr>
          </a:p>
        </p:txBody>
      </p:sp>
      <p:sp>
        <p:nvSpPr>
          <p:cNvPr id="29785" name="Line 8"/>
          <p:cNvSpPr>
            <a:spLocks noChangeShapeType="1"/>
          </p:cNvSpPr>
          <p:nvPr/>
        </p:nvSpPr>
        <p:spPr bwMode="auto">
          <a:xfrm flipV="1">
            <a:off x="228600" y="1130300"/>
            <a:ext cx="4191000" cy="1588"/>
          </a:xfrm>
          <a:prstGeom prst="line">
            <a:avLst/>
          </a:prstGeom>
          <a:noFill/>
          <a:ln w="19050">
            <a:solidFill>
              <a:srgbClr val="005E8B"/>
            </a:solidFill>
            <a:round/>
            <a:headEnd/>
            <a:tailEnd/>
          </a:ln>
        </p:spPr>
        <p:txBody>
          <a:bodyPr/>
          <a:lstStyle/>
          <a:p>
            <a:endParaRPr lang="ru-RU"/>
          </a:p>
        </p:txBody>
      </p:sp>
      <p:sp>
        <p:nvSpPr>
          <p:cNvPr id="29786" name="Text Box 10"/>
          <p:cNvSpPr txBox="1">
            <a:spLocks noChangeArrowheads="1"/>
          </p:cNvSpPr>
          <p:nvPr/>
        </p:nvSpPr>
        <p:spPr bwMode="gray">
          <a:xfrm>
            <a:off x="214313" y="762000"/>
            <a:ext cx="4183062" cy="366713"/>
          </a:xfrm>
          <a:prstGeom prst="rect">
            <a:avLst/>
          </a:prstGeom>
          <a:noFill/>
          <a:ln w="12700" algn="ctr">
            <a:noFill/>
            <a:miter lim="800000"/>
            <a:headEnd type="none" w="sm" len="sm"/>
            <a:tailEnd type="none" w="sm" len="sm"/>
          </a:ln>
        </p:spPr>
        <p:txBody>
          <a:bodyPr lIns="64008" tIns="63500" rIns="63500" bIns="63500" anchor="b"/>
          <a:lstStyle/>
          <a:p>
            <a:pPr eaLnBrk="0" hangingPunct="0"/>
            <a:r>
              <a:rPr lang="ru-RU" sz="1400" baseline="0" dirty="0">
                <a:solidFill>
                  <a:schemeClr val="accent1">
                    <a:lumMod val="50000"/>
                  </a:schemeClr>
                </a:solidFill>
                <a:latin typeface="Cambria Math" pitchFamily="18" charset="0"/>
                <a:ea typeface="Cambria Math" pitchFamily="18" charset="0"/>
              </a:rPr>
              <a:t>Производство</a:t>
            </a:r>
            <a:endParaRPr lang="en-GB" sz="1400" baseline="0" dirty="0">
              <a:solidFill>
                <a:schemeClr val="accent1">
                  <a:lumMod val="50000"/>
                </a:schemeClr>
              </a:solidFill>
              <a:latin typeface="Cambria Math" pitchFamily="18" charset="0"/>
              <a:ea typeface="Cambria Math" pitchFamily="18" charset="0"/>
            </a:endParaRPr>
          </a:p>
        </p:txBody>
      </p:sp>
      <p:sp>
        <p:nvSpPr>
          <p:cNvPr id="7" name="Rectangle 3"/>
          <p:cNvSpPr txBox="1">
            <a:spLocks noChangeArrowheads="1"/>
          </p:cNvSpPr>
          <p:nvPr/>
        </p:nvSpPr>
        <p:spPr bwMode="auto">
          <a:xfrm>
            <a:off x="0" y="142852"/>
            <a:ext cx="8229600" cy="571523"/>
          </a:xfrm>
          <a:prstGeom prst="rect">
            <a:avLst/>
          </a:prstGeom>
          <a:noFill/>
          <a:ln>
            <a:miter lim="800000"/>
            <a:headEnd/>
            <a:tailEnd/>
          </a:ln>
        </p:spPr>
        <p:txBody>
          <a:bodyPr/>
          <a:lstStyle/>
          <a:p>
            <a:pPr>
              <a:defRPr/>
            </a:pPr>
            <a:r>
              <a:rPr lang="ru-RU" b="1" kern="0" baseline="0" dirty="0" smtClean="0">
                <a:solidFill>
                  <a:srgbClr val="FFFFFF"/>
                </a:solidFill>
                <a:latin typeface="Cambria Math" pitchFamily="18" charset="0"/>
                <a:ea typeface="Cambria Math" pitchFamily="18" charset="0"/>
              </a:rPr>
              <a:t>Производство товарной осетровой рыбы</a:t>
            </a:r>
            <a:endParaRPr lang="ru-RU" b="1" kern="0" baseline="0" dirty="0">
              <a:solidFill>
                <a:srgbClr val="FFFFFF"/>
              </a:solidFill>
              <a:latin typeface="Cambria Math" pitchFamily="18" charset="0"/>
              <a:ea typeface="Cambria Math" pitchFamily="18" charset="0"/>
            </a:endParaRPr>
          </a:p>
        </p:txBody>
      </p:sp>
      <p:sp>
        <p:nvSpPr>
          <p:cNvPr id="8" name="Прямоугольник 7"/>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Номер слайда 2"/>
          <p:cNvSpPr>
            <a:spLocks noGrp="1"/>
          </p:cNvSpPr>
          <p:nvPr>
            <p:ph type="sldNum" sz="quarter" idx="11"/>
          </p:nvPr>
        </p:nvSpPr>
        <p:spPr>
          <a:noFill/>
        </p:spPr>
        <p:txBody>
          <a:bodyPr/>
          <a:lstStyle/>
          <a:p>
            <a:pPr fontAlgn="base">
              <a:spcBef>
                <a:spcPct val="0"/>
              </a:spcBef>
              <a:spcAft>
                <a:spcPct val="0"/>
              </a:spcAft>
            </a:pPr>
            <a:fld id="{D3548E1C-B3A8-4EB7-99EC-29EB0632C12C}" type="slidenum">
              <a:rPr lang="en-US" smtClean="0"/>
              <a:pPr fontAlgn="base">
                <a:spcBef>
                  <a:spcPct val="0"/>
                </a:spcBef>
                <a:spcAft>
                  <a:spcPct val="0"/>
                </a:spcAft>
              </a:pPr>
              <a:t>19</a:t>
            </a:fld>
            <a:endParaRPr lang="en-US" smtClean="0"/>
          </a:p>
        </p:txBody>
      </p:sp>
      <p:sp>
        <p:nvSpPr>
          <p:cNvPr id="30722" name="TextBox 5"/>
          <p:cNvSpPr txBox="1">
            <a:spLocks noChangeArrowheads="1"/>
          </p:cNvSpPr>
          <p:nvPr/>
        </p:nvSpPr>
        <p:spPr bwMode="auto">
          <a:xfrm>
            <a:off x="179512" y="1125538"/>
            <a:ext cx="627095" cy="261610"/>
          </a:xfrm>
          <a:prstGeom prst="rect">
            <a:avLst/>
          </a:prstGeom>
          <a:noFill/>
          <a:ln w="9525">
            <a:noFill/>
            <a:miter lim="800000"/>
            <a:headEnd/>
            <a:tailEnd/>
          </a:ln>
        </p:spPr>
        <p:txBody>
          <a:bodyPr wrap="none">
            <a:spAutoFit/>
          </a:bodyPr>
          <a:lstStyle/>
          <a:p>
            <a:r>
              <a:rPr lang="ru-RU" sz="1100" b="1" baseline="0" dirty="0" smtClean="0">
                <a:solidFill>
                  <a:srgbClr val="00006C"/>
                </a:solidFill>
              </a:rPr>
              <a:t>Корма</a:t>
            </a:r>
            <a:endParaRPr lang="ru-RU" sz="1100" b="1" baseline="0" dirty="0">
              <a:solidFill>
                <a:srgbClr val="00006C"/>
              </a:solidFill>
            </a:endParaRPr>
          </a:p>
        </p:txBody>
      </p:sp>
      <p:sp>
        <p:nvSpPr>
          <p:cNvPr id="30723" name="Line 8"/>
          <p:cNvSpPr>
            <a:spLocks noChangeShapeType="1"/>
          </p:cNvSpPr>
          <p:nvPr/>
        </p:nvSpPr>
        <p:spPr bwMode="auto">
          <a:xfrm flipV="1">
            <a:off x="228600" y="1130300"/>
            <a:ext cx="4191000" cy="1588"/>
          </a:xfrm>
          <a:prstGeom prst="line">
            <a:avLst/>
          </a:prstGeom>
          <a:noFill/>
          <a:ln w="19050">
            <a:solidFill>
              <a:srgbClr val="005E8B"/>
            </a:solidFill>
            <a:round/>
            <a:headEnd/>
            <a:tailEnd/>
          </a:ln>
        </p:spPr>
        <p:txBody>
          <a:bodyPr/>
          <a:lstStyle/>
          <a:p>
            <a:endParaRPr lang="ru-RU"/>
          </a:p>
        </p:txBody>
      </p:sp>
      <p:sp>
        <p:nvSpPr>
          <p:cNvPr id="30724" name="Text Box 10"/>
          <p:cNvSpPr txBox="1">
            <a:spLocks noChangeArrowheads="1"/>
          </p:cNvSpPr>
          <p:nvPr/>
        </p:nvSpPr>
        <p:spPr bwMode="gray">
          <a:xfrm>
            <a:off x="214313" y="762000"/>
            <a:ext cx="4183062" cy="366713"/>
          </a:xfrm>
          <a:prstGeom prst="rect">
            <a:avLst/>
          </a:prstGeom>
          <a:noFill/>
          <a:ln w="12700" algn="ctr">
            <a:noFill/>
            <a:miter lim="800000"/>
            <a:headEnd type="none" w="sm" len="sm"/>
            <a:tailEnd type="none" w="sm" len="sm"/>
          </a:ln>
        </p:spPr>
        <p:txBody>
          <a:bodyPr lIns="64008" tIns="63500" rIns="63500" bIns="63500" anchor="b"/>
          <a:lstStyle/>
          <a:p>
            <a:pPr eaLnBrk="0" hangingPunct="0"/>
            <a:r>
              <a:rPr lang="ru-RU" sz="1400" baseline="0" dirty="0" smtClean="0">
                <a:solidFill>
                  <a:schemeClr val="accent1">
                    <a:lumMod val="50000"/>
                  </a:schemeClr>
                </a:solidFill>
                <a:latin typeface="Cambria Math" pitchFamily="18" charset="0"/>
                <a:ea typeface="Cambria Math" pitchFamily="18" charset="0"/>
              </a:rPr>
              <a:t>Затраты на производство</a:t>
            </a:r>
            <a:endParaRPr lang="en-GB" sz="1400" baseline="0" dirty="0">
              <a:solidFill>
                <a:schemeClr val="accent1">
                  <a:lumMod val="50000"/>
                </a:schemeClr>
              </a:solidFill>
              <a:latin typeface="Cambria Math" pitchFamily="18" charset="0"/>
              <a:ea typeface="Cambria Math" pitchFamily="18" charset="0"/>
            </a:endParaRPr>
          </a:p>
        </p:txBody>
      </p:sp>
      <p:sp>
        <p:nvSpPr>
          <p:cNvPr id="12" name="Text Box 13"/>
          <p:cNvSpPr txBox="1">
            <a:spLocks noChangeArrowheads="1"/>
          </p:cNvSpPr>
          <p:nvPr/>
        </p:nvSpPr>
        <p:spPr bwMode="auto">
          <a:xfrm>
            <a:off x="179512" y="1484784"/>
            <a:ext cx="7704856" cy="4032448"/>
          </a:xfrm>
          <a:prstGeom prst="rect">
            <a:avLst/>
          </a:prstGeom>
          <a:noFill/>
          <a:ln w="19050" algn="ctr">
            <a:noFill/>
            <a:miter lim="800000"/>
            <a:headEnd/>
            <a:tailEnd/>
          </a:ln>
        </p:spPr>
        <p:txBody>
          <a:bodyPr lIns="39970" tIns="39970" rIns="39970" bIns="39970"/>
          <a:lstStyle/>
          <a:p>
            <a:pPr marL="179388" indent="-179388" defTabSz="998538">
              <a:lnSpc>
                <a:spcPct val="130000"/>
              </a:lnSpc>
              <a:buClr>
                <a:srgbClr val="1B4E7A"/>
              </a:buClr>
              <a:buFont typeface="Wingdings" pitchFamily="2" charset="2"/>
              <a:buChar char="§"/>
            </a:pPr>
            <a:r>
              <a:rPr lang="ru-RU" sz="900" baseline="0" dirty="0" smtClean="0">
                <a:solidFill>
                  <a:srgbClr val="00006C"/>
                </a:solidFill>
              </a:rPr>
              <a:t>В проекте принято, что коэффициент конверсии корма при выращивании осетра составляет 1,3-1,5 кг корма на 1 кг привеса</a:t>
            </a:r>
          </a:p>
          <a:p>
            <a:pPr marL="179388" indent="-179388" defTabSz="998538">
              <a:lnSpc>
                <a:spcPct val="130000"/>
              </a:lnSpc>
              <a:buClr>
                <a:srgbClr val="1B4E7A"/>
              </a:buClr>
              <a:buFont typeface="Wingdings" pitchFamily="2" charset="2"/>
              <a:buChar char="§"/>
            </a:pPr>
            <a:endParaRPr lang="ru-RU" sz="900" baseline="0" dirty="0" smtClean="0">
              <a:solidFill>
                <a:srgbClr val="00006C"/>
              </a:solidFill>
            </a:endParaRPr>
          </a:p>
          <a:p>
            <a:pPr marL="179388" indent="-179388" defTabSz="998538">
              <a:lnSpc>
                <a:spcPct val="130000"/>
              </a:lnSpc>
              <a:buClr>
                <a:srgbClr val="1B4E7A"/>
              </a:buClr>
              <a:buFont typeface="Wingdings" pitchFamily="2" charset="2"/>
              <a:buChar char="§"/>
            </a:pPr>
            <a:r>
              <a:rPr lang="ru-RU" sz="900" baseline="0" dirty="0" smtClean="0">
                <a:solidFill>
                  <a:srgbClr val="00006C"/>
                </a:solidFill>
              </a:rPr>
              <a:t>Покупка кормов будет производиться у иностранного поставщика. Рецептура кормов будет разрабатываться для проекта индивидуально.</a:t>
            </a:r>
          </a:p>
          <a:p>
            <a:pPr marL="179388" indent="-179388" defTabSz="998538">
              <a:lnSpc>
                <a:spcPct val="130000"/>
              </a:lnSpc>
              <a:buClr>
                <a:srgbClr val="1B4E7A"/>
              </a:buClr>
              <a:buFont typeface="Wingdings" pitchFamily="2" charset="2"/>
              <a:buChar char="§"/>
            </a:pPr>
            <a:endParaRPr lang="ru-RU" sz="900" baseline="0" dirty="0" smtClean="0">
              <a:solidFill>
                <a:srgbClr val="00006C"/>
              </a:solidFill>
            </a:endParaRPr>
          </a:p>
          <a:p>
            <a:pPr marL="179388" indent="-179388" defTabSz="998538">
              <a:lnSpc>
                <a:spcPct val="130000"/>
              </a:lnSpc>
              <a:buClr>
                <a:srgbClr val="1B4E7A"/>
              </a:buClr>
              <a:buFont typeface="Wingdings" pitchFamily="2" charset="2"/>
              <a:buChar char="§"/>
            </a:pPr>
            <a:r>
              <a:rPr lang="ru-RU" sz="900" baseline="0" dirty="0" smtClean="0">
                <a:solidFill>
                  <a:srgbClr val="00006C"/>
                </a:solidFill>
              </a:rPr>
              <a:t>Крупные поставщики кормов:</a:t>
            </a:r>
          </a:p>
          <a:p>
            <a:pPr marL="636588" lvl="1" indent="-179388" defTabSz="998538">
              <a:lnSpc>
                <a:spcPct val="130000"/>
              </a:lnSpc>
              <a:buClr>
                <a:srgbClr val="1B4E7A"/>
              </a:buClr>
              <a:buFont typeface="Wingdings" pitchFamily="2" charset="2"/>
              <a:buChar char="§"/>
            </a:pPr>
            <a:r>
              <a:rPr lang="ru-RU" sz="900" baseline="0" dirty="0" smtClean="0">
                <a:solidFill>
                  <a:srgbClr val="00006C"/>
                </a:solidFill>
              </a:rPr>
              <a:t>«</a:t>
            </a:r>
            <a:r>
              <a:rPr lang="ru-RU" sz="900" baseline="0" dirty="0" err="1" smtClean="0">
                <a:solidFill>
                  <a:srgbClr val="00006C"/>
                </a:solidFill>
              </a:rPr>
              <a:t>Аллер</a:t>
            </a:r>
            <a:r>
              <a:rPr lang="ru-RU" sz="900" baseline="0" dirty="0" smtClean="0">
                <a:solidFill>
                  <a:srgbClr val="00006C"/>
                </a:solidFill>
              </a:rPr>
              <a:t> </a:t>
            </a:r>
            <a:r>
              <a:rPr lang="ru-RU" sz="900" baseline="0" dirty="0" err="1" smtClean="0">
                <a:solidFill>
                  <a:srgbClr val="00006C"/>
                </a:solidFill>
              </a:rPr>
              <a:t>Аква</a:t>
            </a:r>
            <a:r>
              <a:rPr lang="ru-RU" sz="900" baseline="0" dirty="0" smtClean="0">
                <a:solidFill>
                  <a:srgbClr val="00006C"/>
                </a:solidFill>
              </a:rPr>
              <a:t>» (Дания)</a:t>
            </a:r>
          </a:p>
          <a:p>
            <a:pPr marL="636588" lvl="1" indent="-179388" defTabSz="998538">
              <a:lnSpc>
                <a:spcPct val="130000"/>
              </a:lnSpc>
              <a:buClr>
                <a:srgbClr val="1B4E7A"/>
              </a:buClr>
              <a:buFont typeface="Wingdings" pitchFamily="2" charset="2"/>
              <a:buChar char="§"/>
            </a:pPr>
            <a:r>
              <a:rPr lang="ru-RU" sz="900" baseline="0" dirty="0" smtClean="0">
                <a:solidFill>
                  <a:srgbClr val="00006C"/>
                </a:solidFill>
              </a:rPr>
              <a:t>«</a:t>
            </a:r>
            <a:r>
              <a:rPr lang="ru-RU" sz="900" baseline="0" dirty="0" err="1" smtClean="0">
                <a:solidFill>
                  <a:srgbClr val="00006C"/>
                </a:solidFill>
              </a:rPr>
              <a:t>Скреттинг</a:t>
            </a:r>
            <a:r>
              <a:rPr lang="ru-RU" sz="900" baseline="0" dirty="0" smtClean="0">
                <a:solidFill>
                  <a:srgbClr val="00006C"/>
                </a:solidFill>
              </a:rPr>
              <a:t>»  (подразделение компании </a:t>
            </a:r>
            <a:r>
              <a:rPr lang="en-US" sz="900" baseline="0" dirty="0" smtClean="0">
                <a:solidFill>
                  <a:srgbClr val="00006C"/>
                </a:solidFill>
              </a:rPr>
              <a:t>NUTRECO (</a:t>
            </a:r>
            <a:r>
              <a:rPr lang="ru-RU" sz="900" baseline="0" dirty="0" smtClean="0">
                <a:solidFill>
                  <a:srgbClr val="00006C"/>
                </a:solidFill>
              </a:rPr>
              <a:t>Голландия</a:t>
            </a:r>
            <a:r>
              <a:rPr lang="en-US" sz="900" baseline="0" dirty="0" smtClean="0">
                <a:solidFill>
                  <a:srgbClr val="00006C"/>
                </a:solidFill>
              </a:rPr>
              <a:t>)</a:t>
            </a:r>
            <a:r>
              <a:rPr lang="ru-RU" sz="900" baseline="0" dirty="0" smtClean="0">
                <a:solidFill>
                  <a:srgbClr val="00006C"/>
                </a:solidFill>
              </a:rPr>
              <a:t>)</a:t>
            </a:r>
          </a:p>
          <a:p>
            <a:pPr marL="636588" lvl="1" indent="-179388" defTabSz="998538">
              <a:lnSpc>
                <a:spcPct val="130000"/>
              </a:lnSpc>
              <a:buClr>
                <a:srgbClr val="1B4E7A"/>
              </a:buClr>
              <a:buFont typeface="Wingdings" pitchFamily="2" charset="2"/>
              <a:buChar char="§"/>
            </a:pPr>
            <a:r>
              <a:rPr lang="en-US" sz="900" baseline="0" dirty="0" smtClean="0">
                <a:solidFill>
                  <a:srgbClr val="00006C"/>
                </a:solidFill>
              </a:rPr>
              <a:t>KRAFT </a:t>
            </a:r>
            <a:r>
              <a:rPr lang="en-US" sz="900" baseline="0" dirty="0" err="1" smtClean="0">
                <a:solidFill>
                  <a:srgbClr val="00006C"/>
                </a:solidFill>
              </a:rPr>
              <a:t>Futterverk</a:t>
            </a:r>
            <a:r>
              <a:rPr lang="en-US" sz="900" baseline="0" dirty="0" smtClean="0">
                <a:solidFill>
                  <a:srgbClr val="00006C"/>
                </a:solidFill>
              </a:rPr>
              <a:t> (</a:t>
            </a:r>
            <a:r>
              <a:rPr lang="ru-RU" sz="900" baseline="0" dirty="0" smtClean="0">
                <a:solidFill>
                  <a:srgbClr val="00006C"/>
                </a:solidFill>
              </a:rPr>
              <a:t>Германия</a:t>
            </a:r>
            <a:r>
              <a:rPr lang="en-US" sz="900" baseline="0" dirty="0" smtClean="0">
                <a:solidFill>
                  <a:srgbClr val="00006C"/>
                </a:solidFill>
              </a:rPr>
              <a:t>)</a:t>
            </a:r>
            <a:endParaRPr lang="ru-RU" sz="900" baseline="0" dirty="0" smtClean="0">
              <a:solidFill>
                <a:srgbClr val="00006C"/>
              </a:solidFill>
            </a:endParaRPr>
          </a:p>
          <a:p>
            <a:pPr marL="636588" lvl="1" indent="-179388" defTabSz="998538">
              <a:lnSpc>
                <a:spcPct val="130000"/>
              </a:lnSpc>
              <a:buClr>
                <a:srgbClr val="1B4E7A"/>
              </a:buClr>
              <a:buFont typeface="Wingdings" pitchFamily="2" charset="2"/>
              <a:buChar char="§"/>
            </a:pPr>
            <a:r>
              <a:rPr lang="en-US" sz="900" baseline="0" dirty="0" err="1" smtClean="0">
                <a:solidFill>
                  <a:srgbClr val="00006C"/>
                </a:solidFill>
              </a:rPr>
              <a:t>Rehuraisio</a:t>
            </a:r>
            <a:r>
              <a:rPr lang="en-US" sz="900" baseline="0" dirty="0" smtClean="0">
                <a:solidFill>
                  <a:srgbClr val="00006C"/>
                </a:solidFill>
              </a:rPr>
              <a:t> (</a:t>
            </a:r>
            <a:r>
              <a:rPr lang="ru-RU" sz="900" baseline="0" dirty="0" smtClean="0">
                <a:solidFill>
                  <a:srgbClr val="00006C"/>
                </a:solidFill>
              </a:rPr>
              <a:t>Финляндия</a:t>
            </a:r>
            <a:r>
              <a:rPr lang="en-US" sz="900" baseline="0" dirty="0" smtClean="0">
                <a:solidFill>
                  <a:srgbClr val="00006C"/>
                </a:solidFill>
              </a:rPr>
              <a:t>) </a:t>
            </a:r>
            <a:endParaRPr lang="ru-RU" sz="900" baseline="0" dirty="0" smtClean="0">
              <a:solidFill>
                <a:srgbClr val="00006C"/>
              </a:solidFill>
            </a:endParaRPr>
          </a:p>
          <a:p>
            <a:pPr marL="636588" lvl="1" indent="-179388" defTabSz="998538">
              <a:lnSpc>
                <a:spcPct val="130000"/>
              </a:lnSpc>
              <a:buClr>
                <a:srgbClr val="1B4E7A"/>
              </a:buClr>
              <a:buFont typeface="Wingdings" pitchFamily="2" charset="2"/>
              <a:buChar char="§"/>
            </a:pPr>
            <a:r>
              <a:rPr lang="en-US" sz="900" baseline="0" dirty="0" err="1" smtClean="0">
                <a:solidFill>
                  <a:srgbClr val="00006C"/>
                </a:solidFill>
              </a:rPr>
              <a:t>BioMar</a:t>
            </a:r>
            <a:r>
              <a:rPr lang="en-US" sz="900" baseline="0" dirty="0" smtClean="0">
                <a:solidFill>
                  <a:srgbClr val="00006C"/>
                </a:solidFill>
              </a:rPr>
              <a:t> (</a:t>
            </a:r>
            <a:r>
              <a:rPr lang="ru-RU" sz="900" baseline="0" dirty="0" smtClean="0">
                <a:solidFill>
                  <a:srgbClr val="00006C"/>
                </a:solidFill>
              </a:rPr>
              <a:t>Дания</a:t>
            </a:r>
            <a:r>
              <a:rPr lang="en-US" sz="900" baseline="0" dirty="0" smtClean="0">
                <a:solidFill>
                  <a:srgbClr val="00006C"/>
                </a:solidFill>
              </a:rPr>
              <a:t>)</a:t>
            </a:r>
            <a:endParaRPr lang="ru-RU" sz="900" baseline="0" dirty="0" smtClean="0">
              <a:solidFill>
                <a:srgbClr val="00006C"/>
              </a:solidFill>
            </a:endParaRPr>
          </a:p>
          <a:p>
            <a:pPr marL="636588" lvl="1" indent="-179388" defTabSz="998538">
              <a:lnSpc>
                <a:spcPct val="130000"/>
              </a:lnSpc>
              <a:buClr>
                <a:srgbClr val="1B4E7A"/>
              </a:buClr>
              <a:buFont typeface="Wingdings" pitchFamily="2" charset="2"/>
              <a:buChar char="§"/>
            </a:pPr>
            <a:r>
              <a:rPr lang="ru-RU" sz="900" baseline="0" dirty="0" smtClean="0">
                <a:solidFill>
                  <a:srgbClr val="00006C"/>
                </a:solidFill>
              </a:rPr>
              <a:t>«</a:t>
            </a:r>
            <a:r>
              <a:rPr lang="ru-RU" sz="900" baseline="0" dirty="0" err="1" smtClean="0">
                <a:solidFill>
                  <a:srgbClr val="00006C"/>
                </a:solidFill>
              </a:rPr>
              <a:t>Эккор</a:t>
            </a:r>
            <a:r>
              <a:rPr lang="ru-RU" sz="900" baseline="0" dirty="0" smtClean="0">
                <a:solidFill>
                  <a:srgbClr val="00006C"/>
                </a:solidFill>
              </a:rPr>
              <a:t>» (входит в ФГУ ООО «</a:t>
            </a:r>
            <a:r>
              <a:rPr lang="ru-RU" sz="900" baseline="0" dirty="0" err="1" smtClean="0">
                <a:solidFill>
                  <a:srgbClr val="00006C"/>
                </a:solidFill>
              </a:rPr>
              <a:t>Гипрорыбфлот</a:t>
            </a:r>
            <a:r>
              <a:rPr lang="ru-RU" sz="900" baseline="0" dirty="0" smtClean="0">
                <a:solidFill>
                  <a:srgbClr val="00006C"/>
                </a:solidFill>
              </a:rPr>
              <a:t> «</a:t>
            </a:r>
            <a:r>
              <a:rPr lang="ru-RU" sz="900" baseline="0" dirty="0" err="1" smtClean="0">
                <a:solidFill>
                  <a:srgbClr val="00006C"/>
                </a:solidFill>
              </a:rPr>
              <a:t>Экос</a:t>
            </a:r>
            <a:r>
              <a:rPr lang="ru-RU" sz="900" baseline="0" dirty="0" smtClean="0">
                <a:solidFill>
                  <a:srgbClr val="00006C"/>
                </a:solidFill>
              </a:rPr>
              <a:t>») (г.Ивангород, Ленинградской обл.).</a:t>
            </a:r>
          </a:p>
          <a:p>
            <a:pPr marL="636588" lvl="1" indent="-179388" defTabSz="998538">
              <a:lnSpc>
                <a:spcPct val="130000"/>
              </a:lnSpc>
              <a:buClr>
                <a:srgbClr val="1B4E7A"/>
              </a:buClr>
              <a:buFont typeface="Wingdings" pitchFamily="2" charset="2"/>
              <a:buChar char="§"/>
            </a:pPr>
            <a:endParaRPr lang="ru-RU" sz="900" baseline="0" dirty="0" smtClean="0">
              <a:solidFill>
                <a:srgbClr val="00006C"/>
              </a:solidFill>
            </a:endParaRPr>
          </a:p>
          <a:p>
            <a:pPr marL="636588" lvl="1" indent="-179388" defTabSz="998538">
              <a:lnSpc>
                <a:spcPct val="130000"/>
              </a:lnSpc>
              <a:buClr>
                <a:srgbClr val="1B4E7A"/>
              </a:buClr>
              <a:buFont typeface="Wingdings" pitchFamily="2" charset="2"/>
              <a:buChar char="§"/>
            </a:pPr>
            <a:endParaRPr lang="ru-RU" sz="900" baseline="0" dirty="0" smtClean="0">
              <a:solidFill>
                <a:srgbClr val="00006C"/>
              </a:solidFill>
            </a:endParaRPr>
          </a:p>
          <a:p>
            <a:pPr marL="179388" indent="-179388" defTabSz="998538">
              <a:lnSpc>
                <a:spcPct val="130000"/>
              </a:lnSpc>
              <a:buClr>
                <a:srgbClr val="1B4E7A"/>
              </a:buClr>
              <a:buFont typeface="Wingdings" pitchFamily="2" charset="2"/>
              <a:buChar char="§"/>
            </a:pPr>
            <a:r>
              <a:rPr lang="ru-RU" sz="900" baseline="0" dirty="0" smtClean="0">
                <a:solidFill>
                  <a:srgbClr val="00006C"/>
                </a:solidFill>
              </a:rPr>
              <a:t>В проекте заложена средняя цена на корма в размере 1,6  евро. кг., соответствующая текущему предложению компании «</a:t>
            </a:r>
            <a:r>
              <a:rPr lang="ru-RU" sz="900" baseline="0" dirty="0" err="1" smtClean="0">
                <a:solidFill>
                  <a:srgbClr val="00006C"/>
                </a:solidFill>
              </a:rPr>
              <a:t>Скреттинг</a:t>
            </a:r>
            <a:r>
              <a:rPr lang="ru-RU" sz="900" baseline="0" dirty="0" smtClean="0">
                <a:solidFill>
                  <a:srgbClr val="00006C"/>
                </a:solidFill>
              </a:rPr>
              <a:t>» (отгрузка со склада дистрибутора в г.Клин).</a:t>
            </a:r>
          </a:p>
          <a:p>
            <a:pPr marL="179388" indent="-179388" defTabSz="998538">
              <a:lnSpc>
                <a:spcPct val="130000"/>
              </a:lnSpc>
              <a:buClr>
                <a:srgbClr val="1B4E7A"/>
              </a:buClr>
              <a:buFont typeface="Wingdings" pitchFamily="2" charset="2"/>
              <a:buChar char="§"/>
            </a:pPr>
            <a:endParaRPr lang="ru-RU" sz="900" baseline="0" dirty="0" smtClean="0">
              <a:solidFill>
                <a:srgbClr val="00006C"/>
              </a:solidFill>
            </a:endParaRPr>
          </a:p>
          <a:p>
            <a:pPr marL="179388" indent="-179388" defTabSz="998538">
              <a:lnSpc>
                <a:spcPct val="130000"/>
              </a:lnSpc>
              <a:buClr>
                <a:srgbClr val="1B4E7A"/>
              </a:buClr>
              <a:buFont typeface="Wingdings" pitchFamily="2" charset="2"/>
              <a:buChar char="§"/>
            </a:pPr>
            <a:r>
              <a:rPr lang="ru-RU" sz="900" baseline="0" dirty="0" smtClean="0">
                <a:solidFill>
                  <a:srgbClr val="00006C"/>
                </a:solidFill>
              </a:rPr>
              <a:t>Суммарный объем потребления кормов после выхода на полную мощность составит 650 т в год.</a:t>
            </a:r>
          </a:p>
          <a:p>
            <a:pPr marL="179388" indent="-179388" defTabSz="998538">
              <a:lnSpc>
                <a:spcPct val="130000"/>
              </a:lnSpc>
              <a:buClr>
                <a:srgbClr val="1B4E7A"/>
              </a:buClr>
              <a:buFont typeface="Wingdings" pitchFamily="2" charset="2"/>
              <a:buChar char="§"/>
            </a:pPr>
            <a:r>
              <a:rPr lang="ru-RU" sz="900" b="1" baseline="0" dirty="0" smtClean="0">
                <a:solidFill>
                  <a:srgbClr val="00006C"/>
                </a:solidFill>
              </a:rPr>
              <a:t>Затраты: 74 750 000 руб. в год.</a:t>
            </a:r>
          </a:p>
          <a:p>
            <a:pPr marL="179388" indent="-179388" defTabSz="998538">
              <a:lnSpc>
                <a:spcPct val="130000"/>
              </a:lnSpc>
              <a:buClr>
                <a:srgbClr val="1B4E7A"/>
              </a:buClr>
              <a:buFont typeface="Wingdings" pitchFamily="2" charset="2"/>
              <a:buChar char="§"/>
            </a:pPr>
            <a:endParaRPr lang="ru-RU" sz="900" baseline="0" dirty="0">
              <a:solidFill>
                <a:schemeClr val="accent1">
                  <a:lumMod val="50000"/>
                </a:schemeClr>
              </a:solidFill>
            </a:endParaRPr>
          </a:p>
        </p:txBody>
      </p:sp>
      <p:sp>
        <p:nvSpPr>
          <p:cNvPr id="8" name="Rectangle 3"/>
          <p:cNvSpPr txBox="1">
            <a:spLocks noChangeArrowheads="1"/>
          </p:cNvSpPr>
          <p:nvPr/>
        </p:nvSpPr>
        <p:spPr bwMode="auto">
          <a:xfrm>
            <a:off x="0" y="142852"/>
            <a:ext cx="8229600" cy="571523"/>
          </a:xfrm>
          <a:prstGeom prst="rect">
            <a:avLst/>
          </a:prstGeom>
          <a:noFill/>
          <a:ln>
            <a:miter lim="800000"/>
            <a:headEnd/>
            <a:tailEnd/>
          </a:ln>
        </p:spPr>
        <p:txBody>
          <a:bodyPr/>
          <a:lstStyle/>
          <a:p>
            <a:pPr>
              <a:defRPr/>
            </a:pPr>
            <a:r>
              <a:rPr lang="ru-RU" b="1" kern="0" baseline="0" dirty="0" smtClean="0">
                <a:solidFill>
                  <a:srgbClr val="FFFFFF"/>
                </a:solidFill>
                <a:latin typeface="Cambria Math" pitchFamily="18" charset="0"/>
                <a:ea typeface="Cambria Math" pitchFamily="18" charset="0"/>
              </a:rPr>
              <a:t>Производство товарной осетровой рыбы</a:t>
            </a:r>
            <a:endParaRPr lang="ru-RU" b="1" kern="0" baseline="0" dirty="0">
              <a:solidFill>
                <a:srgbClr val="FFFFFF"/>
              </a:solidFill>
              <a:latin typeface="Cambria Math" pitchFamily="18" charset="0"/>
              <a:ea typeface="Cambria Math" pitchFamily="18" charset="0"/>
            </a:endParaRPr>
          </a:p>
        </p:txBody>
      </p:sp>
      <p:sp>
        <p:nvSpPr>
          <p:cNvPr id="9" name="Прямоугольник 8"/>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accent2">
                    <a:lumMod val="50000"/>
                  </a:schemeClr>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accent2">
                    <a:lumMod val="50000"/>
                  </a:schemeClr>
                </a:solidFill>
                <a:latin typeface="Cambria Math" pitchFamily="18" charset="0"/>
                <a:ea typeface="Cambria Math" pitchFamily="18" charset="0"/>
                <a:cs typeface="Times New Roman" pitchFamily="18" charset="0"/>
              </a:rPr>
              <a:t>email. vadim_pichugin@mail.ru</a:t>
            </a:r>
            <a:endParaRPr lang="ru-RU" sz="1000" baseline="0" dirty="0">
              <a:solidFill>
                <a:schemeClr val="accent2">
                  <a:lumMod val="50000"/>
                </a:schemeClr>
              </a:solidFill>
              <a:latin typeface="Cambria Math" pitchFamily="18" charset="0"/>
              <a:ea typeface="Cambria Math"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жемчужный_край_плакат.jpg"/>
          <p:cNvPicPr>
            <a:picLocks noChangeAspect="1" noChangeArrowheads="1"/>
          </p:cNvPicPr>
          <p:nvPr/>
        </p:nvPicPr>
        <p:blipFill>
          <a:blip r:embed="rId2"/>
          <a:srcRect/>
          <a:stretch>
            <a:fillRect/>
          </a:stretch>
        </p:blipFill>
        <p:spPr bwMode="auto">
          <a:xfrm>
            <a:off x="-214346" y="-214338"/>
            <a:ext cx="9501254" cy="7286676"/>
          </a:xfrm>
          <a:prstGeom prst="rect">
            <a:avLst/>
          </a:prstGeom>
          <a:ln>
            <a:noFill/>
          </a:ln>
          <a:effectLst>
            <a:softEdge rad="112500"/>
          </a:effectLst>
        </p:spPr>
      </p:pic>
      <p:sp>
        <p:nvSpPr>
          <p:cNvPr id="3" name="Прямоугольник 2"/>
          <p:cNvSpPr/>
          <p:nvPr/>
        </p:nvSpPr>
        <p:spPr>
          <a:xfrm>
            <a:off x="-142908" y="6500834"/>
            <a:ext cx="7000908"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Click="0" advTm="1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на диск\Фото продукции\Новая папка\этикетки 010.jpg"/>
          <p:cNvPicPr>
            <a:picLocks noChangeAspect="1" noChangeArrowheads="1"/>
          </p:cNvPicPr>
          <p:nvPr/>
        </p:nvPicPr>
        <p:blipFill>
          <a:blip r:embed="rId2"/>
          <a:srcRect/>
          <a:stretch>
            <a:fillRect/>
          </a:stretch>
        </p:blipFill>
        <p:spPr bwMode="auto">
          <a:xfrm>
            <a:off x="-214346" y="-214338"/>
            <a:ext cx="9572692" cy="7358114"/>
          </a:xfrm>
          <a:prstGeom prst="rect">
            <a:avLst/>
          </a:prstGeom>
          <a:ln>
            <a:noFill/>
          </a:ln>
          <a:effectLst>
            <a:softEdge rad="112500"/>
          </a:effectLst>
        </p:spPr>
      </p:pic>
      <p:sp>
        <p:nvSpPr>
          <p:cNvPr id="3" name="Прямоугольник 2"/>
          <p:cNvSpPr/>
          <p:nvPr/>
        </p:nvSpPr>
        <p:spPr>
          <a:xfrm>
            <a:off x="-142908" y="6643710"/>
            <a:ext cx="7000908"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3422"/>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на диск\Фото продукции\Новая папка\этикетки 007.jpg"/>
          <p:cNvPicPr>
            <a:picLocks noChangeAspect="1" noChangeArrowheads="1"/>
          </p:cNvPicPr>
          <p:nvPr/>
        </p:nvPicPr>
        <p:blipFill>
          <a:blip r:embed="rId2"/>
          <a:srcRect/>
          <a:stretch>
            <a:fillRect/>
          </a:stretch>
        </p:blipFill>
        <p:spPr bwMode="auto">
          <a:xfrm>
            <a:off x="-142908" y="-285776"/>
            <a:ext cx="9429816" cy="7358114"/>
          </a:xfrm>
          <a:prstGeom prst="rect">
            <a:avLst/>
          </a:prstGeom>
          <a:ln>
            <a:noFill/>
          </a:ln>
          <a:effectLst>
            <a:softEdge rad="112500"/>
          </a:effectLst>
        </p:spPr>
      </p:pic>
      <p:sp>
        <p:nvSpPr>
          <p:cNvPr id="3" name="Прямоугольник 2"/>
          <p:cNvSpPr/>
          <p:nvPr/>
        </p:nvSpPr>
        <p:spPr>
          <a:xfrm>
            <a:off x="0" y="6572272"/>
            <a:ext cx="6858000"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4015"/>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на диск\Фото продукции\Новая папка\этикетки 009.jpg"/>
          <p:cNvPicPr>
            <a:picLocks noChangeAspect="1" noChangeArrowheads="1"/>
          </p:cNvPicPr>
          <p:nvPr/>
        </p:nvPicPr>
        <p:blipFill>
          <a:blip r:embed="rId2"/>
          <a:srcRect/>
          <a:stretch>
            <a:fillRect/>
          </a:stretch>
        </p:blipFill>
        <p:spPr bwMode="auto">
          <a:xfrm>
            <a:off x="-142908" y="-214338"/>
            <a:ext cx="9501254" cy="7286676"/>
          </a:xfrm>
          <a:prstGeom prst="rect">
            <a:avLst/>
          </a:prstGeom>
          <a:ln>
            <a:noFill/>
          </a:ln>
          <a:effectLst>
            <a:softEdge rad="112500"/>
          </a:effectLst>
        </p:spPr>
      </p:pic>
      <p:sp>
        <p:nvSpPr>
          <p:cNvPr id="3" name="Прямоугольник 2"/>
          <p:cNvSpPr/>
          <p:nvPr/>
        </p:nvSpPr>
        <p:spPr>
          <a:xfrm>
            <a:off x="0" y="6572272"/>
            <a:ext cx="6858000"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4531"/>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на диск\Фото продукции\Новая папка\этикетки 008.jpg"/>
          <p:cNvPicPr>
            <a:picLocks noChangeAspect="1" noChangeArrowheads="1"/>
          </p:cNvPicPr>
          <p:nvPr/>
        </p:nvPicPr>
        <p:blipFill>
          <a:blip r:embed="rId2"/>
          <a:srcRect/>
          <a:stretch>
            <a:fillRect/>
          </a:stretch>
        </p:blipFill>
        <p:spPr bwMode="auto">
          <a:xfrm>
            <a:off x="-214346" y="-785842"/>
            <a:ext cx="9572692" cy="8501122"/>
          </a:xfrm>
          <a:prstGeom prst="rect">
            <a:avLst/>
          </a:prstGeom>
          <a:ln>
            <a:noFill/>
          </a:ln>
          <a:effectLst>
            <a:softEdge rad="112500"/>
          </a:effectLst>
        </p:spPr>
      </p:pic>
      <p:sp>
        <p:nvSpPr>
          <p:cNvPr id="3" name="Прямоугольник 2"/>
          <p:cNvSpPr/>
          <p:nvPr/>
        </p:nvSpPr>
        <p:spPr>
          <a:xfrm>
            <a:off x="-142908" y="7143776"/>
            <a:ext cx="7000908"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4125"/>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на диск\Фото продукции\Новая папка\этикетки 011.jpg"/>
          <p:cNvPicPr>
            <a:picLocks noChangeAspect="1" noChangeArrowheads="1"/>
          </p:cNvPicPr>
          <p:nvPr/>
        </p:nvPicPr>
        <p:blipFill>
          <a:blip r:embed="rId2"/>
          <a:srcRect/>
          <a:stretch>
            <a:fillRect/>
          </a:stretch>
        </p:blipFill>
        <p:spPr bwMode="auto">
          <a:xfrm>
            <a:off x="500034" y="357166"/>
            <a:ext cx="8143932" cy="6106000"/>
          </a:xfrm>
          <a:prstGeom prst="rect">
            <a:avLst/>
          </a:prstGeom>
          <a:ln>
            <a:noFill/>
          </a:ln>
          <a:effectLst>
            <a:softEdge rad="112500"/>
          </a:effectLst>
        </p:spPr>
      </p:pic>
      <p:pic>
        <p:nvPicPr>
          <p:cNvPr id="3" name="Picture 2" descr="C:\на диск\Фото продукции\Новая папка\этикетки 011.jpg"/>
          <p:cNvPicPr>
            <a:picLocks noChangeAspect="1" noChangeArrowheads="1"/>
          </p:cNvPicPr>
          <p:nvPr/>
        </p:nvPicPr>
        <p:blipFill>
          <a:blip r:embed="rId2"/>
          <a:srcRect/>
          <a:stretch>
            <a:fillRect/>
          </a:stretch>
        </p:blipFill>
        <p:spPr bwMode="auto">
          <a:xfrm>
            <a:off x="-214346" y="-214338"/>
            <a:ext cx="9644130" cy="7286676"/>
          </a:xfrm>
          <a:prstGeom prst="rect">
            <a:avLst/>
          </a:prstGeom>
          <a:ln>
            <a:noFill/>
          </a:ln>
          <a:effectLst>
            <a:softEdge rad="112500"/>
          </a:effectLst>
        </p:spPr>
      </p:pic>
      <p:sp>
        <p:nvSpPr>
          <p:cNvPr id="4" name="Прямоугольник 3"/>
          <p:cNvSpPr/>
          <p:nvPr/>
        </p:nvSpPr>
        <p:spPr>
          <a:xfrm>
            <a:off x="-142908" y="6572272"/>
            <a:ext cx="7000908"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4344"/>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D:\ALEX\Музыка\РЕП\РЕп минусовки\Заготовки\P1080601.jpg"/>
          <p:cNvPicPr>
            <a:picLocks noChangeAspect="1" noChangeArrowheads="1"/>
          </p:cNvPicPr>
          <p:nvPr/>
        </p:nvPicPr>
        <p:blipFill>
          <a:blip r:embed="rId2" cstate="print"/>
          <a:srcRect/>
          <a:stretch>
            <a:fillRect/>
          </a:stretch>
        </p:blipFill>
        <p:spPr bwMode="auto">
          <a:xfrm>
            <a:off x="-142908" y="-214338"/>
            <a:ext cx="9501254" cy="7286676"/>
          </a:xfrm>
          <a:prstGeom prst="rect">
            <a:avLst/>
          </a:prstGeom>
          <a:ln>
            <a:noFill/>
          </a:ln>
          <a:effectLst>
            <a:softEdge rad="112500"/>
          </a:effectLst>
        </p:spPr>
      </p:pic>
      <p:sp>
        <p:nvSpPr>
          <p:cNvPr id="3" name="Прямоугольник 2"/>
          <p:cNvSpPr/>
          <p:nvPr/>
        </p:nvSpPr>
        <p:spPr>
          <a:xfrm>
            <a:off x="0" y="6572272"/>
            <a:ext cx="6858000" cy="246221"/>
          </a:xfrm>
          <a:prstGeom prst="rect">
            <a:avLst/>
          </a:prstGeom>
        </p:spPr>
        <p:txBody>
          <a:bodyPr wrap="square">
            <a:spAutoFit/>
          </a:bodyPr>
          <a:lstStyle/>
          <a:p>
            <a:pPr eaLnBrk="0" hangingPunct="0"/>
            <a:r>
              <a:rPr lang="ru-RU" sz="1000" b="1" baseline="0" dirty="0" smtClean="0">
                <a:solidFill>
                  <a:schemeClr val="bg1"/>
                </a:solidFill>
                <a:latin typeface="Cambria Math" pitchFamily="18" charset="0"/>
                <a:ea typeface="Cambria Math" pitchFamily="18" charset="0"/>
                <a:cs typeface="Times New Roman" pitchFamily="18" charset="0"/>
              </a:rPr>
              <a:t>«</a:t>
            </a:r>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2969"/>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D:\ALEX\Музыка\РЕП\РЕп минусовки\Заготовки\P1080599.jpg"/>
          <p:cNvPicPr>
            <a:picLocks noChangeAspect="1" noChangeArrowheads="1"/>
          </p:cNvPicPr>
          <p:nvPr/>
        </p:nvPicPr>
        <p:blipFill>
          <a:blip r:embed="rId2" cstate="print"/>
          <a:srcRect/>
          <a:stretch>
            <a:fillRect/>
          </a:stretch>
        </p:blipFill>
        <p:spPr bwMode="auto">
          <a:xfrm>
            <a:off x="-214346" y="-142900"/>
            <a:ext cx="9572692" cy="7215238"/>
          </a:xfrm>
          <a:prstGeom prst="rect">
            <a:avLst/>
          </a:prstGeom>
          <a:ln>
            <a:noFill/>
          </a:ln>
          <a:effectLst>
            <a:softEdge rad="112500"/>
          </a:effectLst>
        </p:spPr>
      </p:pic>
      <p:sp>
        <p:nvSpPr>
          <p:cNvPr id="3" name="Прямоугольник 2"/>
          <p:cNvSpPr/>
          <p:nvPr/>
        </p:nvSpPr>
        <p:spPr>
          <a:xfrm>
            <a:off x="-142908" y="6534834"/>
            <a:ext cx="6929454"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325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D:\ALEX\Музыка\РЕП\РЕп минусовки\Заготовки\P1080602.jpg"/>
          <p:cNvPicPr>
            <a:picLocks noChangeAspect="1" noChangeArrowheads="1"/>
          </p:cNvPicPr>
          <p:nvPr/>
        </p:nvPicPr>
        <p:blipFill>
          <a:blip r:embed="rId2" cstate="print"/>
          <a:srcRect/>
          <a:stretch>
            <a:fillRect/>
          </a:stretch>
        </p:blipFill>
        <p:spPr bwMode="auto">
          <a:xfrm>
            <a:off x="-214346" y="0"/>
            <a:ext cx="9644130" cy="7286676"/>
          </a:xfrm>
          <a:prstGeom prst="rect">
            <a:avLst/>
          </a:prstGeom>
          <a:ln>
            <a:noFill/>
          </a:ln>
          <a:effectLst>
            <a:softEdge rad="112500"/>
          </a:effectLst>
        </p:spPr>
      </p:pic>
      <p:sp>
        <p:nvSpPr>
          <p:cNvPr id="3" name="Прямоугольник 2"/>
          <p:cNvSpPr/>
          <p:nvPr/>
        </p:nvSpPr>
        <p:spPr>
          <a:xfrm>
            <a:off x="-142908" y="6858000"/>
            <a:ext cx="7000908"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3047"/>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D:\ALEX\Музыка\РЕП\РЕп минусовки\Заготовки\P1080609.jpg"/>
          <p:cNvPicPr>
            <a:picLocks noChangeAspect="1" noChangeArrowheads="1"/>
          </p:cNvPicPr>
          <p:nvPr/>
        </p:nvPicPr>
        <p:blipFill>
          <a:blip r:embed="rId2" cstate="print"/>
          <a:srcRect/>
          <a:stretch>
            <a:fillRect/>
          </a:stretch>
        </p:blipFill>
        <p:spPr bwMode="auto">
          <a:xfrm>
            <a:off x="-214346" y="-285776"/>
            <a:ext cx="9501254" cy="7358114"/>
          </a:xfrm>
          <a:prstGeom prst="rect">
            <a:avLst/>
          </a:prstGeom>
          <a:ln>
            <a:noFill/>
          </a:ln>
          <a:effectLst>
            <a:softEdge rad="112500"/>
          </a:effectLst>
        </p:spPr>
      </p:pic>
      <p:sp>
        <p:nvSpPr>
          <p:cNvPr id="3" name="Прямоугольник 2"/>
          <p:cNvSpPr/>
          <p:nvPr/>
        </p:nvSpPr>
        <p:spPr>
          <a:xfrm>
            <a:off x="-142908" y="6572272"/>
            <a:ext cx="7000908"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3235"/>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D:\ALEX\Музыка\РЕП\РЕп минусовки\Заготовки\P1080611.jpg"/>
          <p:cNvPicPr>
            <a:picLocks noChangeAspect="1" noChangeArrowheads="1"/>
          </p:cNvPicPr>
          <p:nvPr/>
        </p:nvPicPr>
        <p:blipFill>
          <a:blip r:embed="rId2" cstate="print"/>
          <a:srcRect/>
          <a:stretch>
            <a:fillRect/>
          </a:stretch>
        </p:blipFill>
        <p:spPr bwMode="auto">
          <a:xfrm>
            <a:off x="-142908" y="-214338"/>
            <a:ext cx="9501254" cy="7215238"/>
          </a:xfrm>
          <a:prstGeom prst="rect">
            <a:avLst/>
          </a:prstGeom>
          <a:ln>
            <a:noFill/>
          </a:ln>
          <a:effectLst>
            <a:softEdge rad="112500"/>
          </a:effectLst>
        </p:spPr>
      </p:pic>
      <p:sp>
        <p:nvSpPr>
          <p:cNvPr id="3" name="Прямоугольник 2"/>
          <p:cNvSpPr/>
          <p:nvPr/>
        </p:nvSpPr>
        <p:spPr>
          <a:xfrm>
            <a:off x="0" y="6500834"/>
            <a:ext cx="6858000"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3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D:\ALEX\Музыка\РЕП\РЕп минусовки\Заготовки\P1080614.jpg"/>
          <p:cNvPicPr>
            <a:picLocks noChangeAspect="1" noChangeArrowheads="1"/>
          </p:cNvPicPr>
          <p:nvPr/>
        </p:nvPicPr>
        <p:blipFill>
          <a:blip r:embed="rId2" cstate="print"/>
          <a:srcRect/>
          <a:stretch>
            <a:fillRect/>
          </a:stretch>
        </p:blipFill>
        <p:spPr bwMode="auto">
          <a:xfrm>
            <a:off x="-142908" y="-142900"/>
            <a:ext cx="9429816" cy="7143800"/>
          </a:xfrm>
          <a:prstGeom prst="rect">
            <a:avLst/>
          </a:prstGeom>
          <a:ln>
            <a:noFill/>
          </a:ln>
          <a:effectLst>
            <a:softEdge rad="112500"/>
          </a:effectLst>
        </p:spPr>
      </p:pic>
      <p:sp>
        <p:nvSpPr>
          <p:cNvPr id="3" name="Прямоугольник 2"/>
          <p:cNvSpPr/>
          <p:nvPr/>
        </p:nvSpPr>
        <p:spPr>
          <a:xfrm>
            <a:off x="0" y="6429396"/>
            <a:ext cx="6858000"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2766"/>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D:\ALEX\Музыка\РЕП\РЕп минусовки\Заготовки\P1080612.jpg"/>
          <p:cNvPicPr>
            <a:picLocks noChangeAspect="1" noChangeArrowheads="1"/>
          </p:cNvPicPr>
          <p:nvPr/>
        </p:nvPicPr>
        <p:blipFill>
          <a:blip r:embed="rId2" cstate="print"/>
          <a:srcRect/>
          <a:stretch>
            <a:fillRect/>
          </a:stretch>
        </p:blipFill>
        <p:spPr bwMode="auto">
          <a:xfrm>
            <a:off x="-214346" y="-285776"/>
            <a:ext cx="9501254" cy="7286676"/>
          </a:xfrm>
          <a:prstGeom prst="rect">
            <a:avLst/>
          </a:prstGeom>
          <a:ln>
            <a:noFill/>
          </a:ln>
          <a:effectLst>
            <a:softEdge rad="112500"/>
          </a:effectLst>
        </p:spPr>
      </p:pic>
      <p:sp>
        <p:nvSpPr>
          <p:cNvPr id="3" name="Прямоугольник 2"/>
          <p:cNvSpPr/>
          <p:nvPr/>
        </p:nvSpPr>
        <p:spPr>
          <a:xfrm>
            <a:off x="-142908" y="6500834"/>
            <a:ext cx="7000908"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4125"/>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D:\ALEX\Музыка\РЕП\РЕп минусовки\Заготовки\P1080619.jpg"/>
          <p:cNvPicPr>
            <a:picLocks noChangeAspect="1" noChangeArrowheads="1"/>
          </p:cNvPicPr>
          <p:nvPr/>
        </p:nvPicPr>
        <p:blipFill>
          <a:blip r:embed="rId2" cstate="print"/>
          <a:srcRect/>
          <a:stretch>
            <a:fillRect/>
          </a:stretch>
        </p:blipFill>
        <p:spPr bwMode="auto">
          <a:xfrm>
            <a:off x="-214346" y="-214338"/>
            <a:ext cx="9501254" cy="7358114"/>
          </a:xfrm>
          <a:prstGeom prst="rect">
            <a:avLst/>
          </a:prstGeom>
          <a:ln>
            <a:noFill/>
          </a:ln>
          <a:effectLst>
            <a:softEdge rad="112500"/>
          </a:effectLst>
        </p:spPr>
      </p:pic>
      <p:sp>
        <p:nvSpPr>
          <p:cNvPr id="3" name="Прямоугольник 2"/>
          <p:cNvSpPr/>
          <p:nvPr/>
        </p:nvSpPr>
        <p:spPr>
          <a:xfrm>
            <a:off x="-142908" y="6572272"/>
            <a:ext cx="7000908"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transition advTm="411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sp>
        <p:nvSpPr>
          <p:cNvPr id="4" name="Номер слайда 3"/>
          <p:cNvSpPr>
            <a:spLocks noGrp="1"/>
          </p:cNvSpPr>
          <p:nvPr>
            <p:ph type="sldNum" sz="quarter" idx="12"/>
          </p:nvPr>
        </p:nvSpPr>
        <p:spPr/>
        <p:txBody>
          <a:bodyPr/>
          <a:lstStyle/>
          <a:p>
            <a:fld id="{AF378983-EF05-4A20-828F-1510402C3354}" type="slidenum">
              <a:rPr lang="ru-RU" smtClean="0"/>
              <a:pPr/>
              <a:t>34</a:t>
            </a:fld>
            <a:endParaRPr lang="ru-RU"/>
          </a:p>
        </p:txBody>
      </p:sp>
      <p:pic>
        <p:nvPicPr>
          <p:cNvPr id="78850" name="Picture 2" descr="C:\Фильмы фотогалереи архивы\Фото продукции\фото 2\P1080615.JPG"/>
          <p:cNvPicPr>
            <a:picLocks noChangeAspect="1" noChangeArrowheads="1"/>
          </p:cNvPicPr>
          <p:nvPr/>
        </p:nvPicPr>
        <p:blipFill>
          <a:blip r:embed="rId2" cstate="print"/>
          <a:srcRect/>
          <a:stretch>
            <a:fillRect/>
          </a:stretch>
        </p:blipFill>
        <p:spPr bwMode="auto">
          <a:xfrm>
            <a:off x="0" y="0"/>
            <a:ext cx="9286908" cy="6858000"/>
          </a:xfrm>
          <a:prstGeom prst="rect">
            <a:avLst/>
          </a:prstGeom>
          <a:noFill/>
        </p:spPr>
      </p:pic>
      <p:sp>
        <p:nvSpPr>
          <p:cNvPr id="6" name="Прямоугольник 5"/>
          <p:cNvSpPr/>
          <p:nvPr/>
        </p:nvSpPr>
        <p:spPr>
          <a:xfrm>
            <a:off x="0" y="6500834"/>
            <a:ext cx="6858000" cy="246221"/>
          </a:xfrm>
          <a:prstGeom prst="rect">
            <a:avLst/>
          </a:prstGeom>
        </p:spPr>
        <p:txBody>
          <a:bodyPr wrap="square">
            <a:spAutoFit/>
          </a:bodyPr>
          <a:lstStyle/>
          <a:p>
            <a:pPr eaLnBrk="0" hangingPunct="0"/>
            <a:r>
              <a:rPr lang="ru-RU" sz="1000" b="1" baseline="0" dirty="0" smtClean="0">
                <a:solidFill>
                  <a:schemeClr val="bg1"/>
                </a:solidFill>
                <a:latin typeface="Cambria Math" pitchFamily="18" charset="0"/>
                <a:ea typeface="Cambria Math" pitchFamily="18" charset="0"/>
                <a:cs typeface="Times New Roman" pitchFamily="18" charset="0"/>
              </a:rPr>
              <a:t>«</a:t>
            </a:r>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sp>
        <p:nvSpPr>
          <p:cNvPr id="4" name="Номер слайда 3"/>
          <p:cNvSpPr>
            <a:spLocks noGrp="1"/>
          </p:cNvSpPr>
          <p:nvPr>
            <p:ph type="sldNum" sz="quarter" idx="12"/>
          </p:nvPr>
        </p:nvSpPr>
        <p:spPr/>
        <p:txBody>
          <a:bodyPr/>
          <a:lstStyle/>
          <a:p>
            <a:fld id="{AF378983-EF05-4A20-828F-1510402C3354}" type="slidenum">
              <a:rPr lang="ru-RU" smtClean="0"/>
              <a:pPr/>
              <a:t>35</a:t>
            </a:fld>
            <a:endParaRPr lang="ru-RU"/>
          </a:p>
        </p:txBody>
      </p:sp>
      <p:pic>
        <p:nvPicPr>
          <p:cNvPr id="79874" name="Picture 2" descr="C:\Фильмы фотогалереи архивы\Фото продукции\фото 2\P1080616.JPG"/>
          <p:cNvPicPr>
            <a:picLocks noChangeAspect="1" noChangeArrowheads="1"/>
          </p:cNvPicPr>
          <p:nvPr/>
        </p:nvPicPr>
        <p:blipFill>
          <a:blip r:embed="rId2" cstate="print"/>
          <a:srcRect/>
          <a:stretch>
            <a:fillRect/>
          </a:stretch>
        </p:blipFill>
        <p:spPr bwMode="auto">
          <a:xfrm>
            <a:off x="-214346" y="-214338"/>
            <a:ext cx="9358346" cy="7072338"/>
          </a:xfrm>
          <a:prstGeom prst="rect">
            <a:avLst/>
          </a:prstGeom>
          <a:noFill/>
        </p:spPr>
      </p:pic>
      <p:sp>
        <p:nvSpPr>
          <p:cNvPr id="6" name="Прямоугольник 5"/>
          <p:cNvSpPr/>
          <p:nvPr/>
        </p:nvSpPr>
        <p:spPr>
          <a:xfrm>
            <a:off x="-214346" y="6429396"/>
            <a:ext cx="7072346" cy="246221"/>
          </a:xfrm>
          <a:prstGeom prst="rect">
            <a:avLst/>
          </a:prstGeom>
        </p:spPr>
        <p:txBody>
          <a:bodyPr wrap="square">
            <a:spAutoFit/>
          </a:bodyPr>
          <a:lstStyle/>
          <a:p>
            <a:pPr eaLnBrk="0" hangingPunct="0"/>
            <a:r>
              <a:rPr lang="ru-RU" sz="1000" baseline="0" dirty="0" smtClean="0">
                <a:solidFill>
                  <a:schemeClr val="bg1"/>
                </a:solidFill>
                <a:latin typeface="Cambria Math" pitchFamily="18" charset="0"/>
                <a:ea typeface="Cambria Math" pitchFamily="18" charset="0"/>
                <a:cs typeface="Times New Roman" pitchFamily="18" charset="0"/>
              </a:rPr>
              <a:t>«Осетровый садковый комплекс» </a:t>
            </a:r>
            <a:r>
              <a:rPr lang="en-US" sz="1000" baseline="0" dirty="0" smtClean="0">
                <a:solidFill>
                  <a:schemeClr val="bg1"/>
                </a:solidFill>
                <a:latin typeface="Cambria Math" pitchFamily="18" charset="0"/>
                <a:ea typeface="Cambria Math" pitchFamily="18" charset="0"/>
                <a:cs typeface="Times New Roman" pitchFamily="18" charset="0"/>
              </a:rPr>
              <a:t>email. vadim_pichugin@mail.ru</a:t>
            </a:r>
            <a:endParaRPr lang="ru-RU" sz="1000" baseline="0" dirty="0">
              <a:solidFill>
                <a:schemeClr val="bg1"/>
              </a:solidFill>
              <a:latin typeface="Cambria Math" pitchFamily="18" charset="0"/>
              <a:ea typeface="Cambria Math"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1_Default Design">
  <a:themeElements>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5_Default Design">
  <a:themeElements>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6_Default Design">
  <a:themeElements>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3433</TotalTime>
  <Words>3143</Words>
  <Application>Microsoft Office PowerPoint</Application>
  <PresentationFormat>Экран (4:3)</PresentationFormat>
  <Paragraphs>269</Paragraphs>
  <Slides>35</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35</vt:i4>
      </vt:variant>
    </vt:vector>
  </HeadingPairs>
  <TitlesOfParts>
    <vt:vector size="38" baseType="lpstr">
      <vt:lpstr>1_Default Design</vt:lpstr>
      <vt:lpstr>5_Default Design</vt:lpstr>
      <vt:lpstr>6_Default Design</vt:lpstr>
      <vt:lpstr>Слайд 1</vt:lpstr>
      <vt:lpstr>Описание проекта</vt:lpstr>
      <vt:lpstr>Описание проекта</vt:lpstr>
      <vt:lpstr>Описание проекта</vt:lpstr>
      <vt:lpstr>Описание проекта</vt:lpstr>
      <vt:lpstr>Описание проекта</vt:lpstr>
      <vt:lpstr>Описание  проекта</vt:lpstr>
      <vt:lpstr>Расчеты</vt:lpstr>
      <vt:lpstr>Расчеты</vt:lpstr>
      <vt:lpstr>Расчеты</vt:lpstr>
      <vt:lpstr>Расчеты</vt:lpstr>
      <vt:lpstr>Описание проекта</vt:lpstr>
      <vt:lpstr>Описание проекта</vt:lpstr>
      <vt:lpstr>Описание проекта</vt:lpstr>
      <vt:lpstr>Описание проекта</vt:lpstr>
      <vt:lpstr>Описание проекта</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vector>
  </TitlesOfParts>
  <Company>organization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dsnitko</dc:creator>
  <cp:lastModifiedBy>Вадим</cp:lastModifiedBy>
  <cp:revision>333</cp:revision>
  <dcterms:created xsi:type="dcterms:W3CDTF">2011-08-24T11:22:19Z</dcterms:created>
  <dcterms:modified xsi:type="dcterms:W3CDTF">2016-05-14T17:40:42Z</dcterms:modified>
</cp:coreProperties>
</file>